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embeddedFontLst>
    <p:embeddedFont>
      <p:font typeface="Noto Sans JP" panose="020B0200000000000000" pitchFamily="50" charset="-128"/>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P1ZD9Iz6F2kmiAyRqZ9lag1Un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8" name="Google Shape;3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4" name="Google Shape;5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9" name="Google Shape;5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7" name="Google Shape;55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dec51866ed_1_49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7" name="Google Shape;577;g3dec51866ed_1_4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7" name="Google Shape;59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1" name="Google Shape;62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3" name="Google Shape;6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4" name="Google Shape;65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dec51866ed_357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2" name="Google Shape;672;g3dec51866ed_357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3" name="Google Shape;6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1" name="Google Shape;3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4" name="Google Shape;7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dec51866ed_478_6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1" name="Google Shape;741;g3dec51866ed_478_6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6" name="Google Shape;76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3dec51866ed_669_44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4" name="Google Shape;794;g3dec51866ed_669_4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dec51866ed_669_55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3" name="Google Shape;813;g3dec51866ed_669_5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5" name="Google Shape;83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4" name="Google Shape;8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7" name="Google Shape;87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1" name="Google Shape;90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3" name="Google Shape;92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1" name="Google Shape;94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4" name="Google Shape;96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0" name="Google Shape;99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3" name="Google Shape;101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9" name="Google Shape;102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7" name="Google Shape;103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9" name="Google Shape;1049;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0" name="Google Shape;1060;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9" name="Google Shape;1079;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0" name="Google Shape;10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8" name="Google Shape;3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2" name="Google Shape;110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1" name="Google Shape;4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5" name="Google Shape;44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4" name="Google Shape;4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0" name="Google Shape;4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7" name="Google Shape;5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1">
  <p:cSld name="タイトル スライド (g3dec51866ed_15_0)">
    <p:spTree>
      <p:nvGrpSpPr>
        <p:cNvPr id="1" name="Shape 11"/>
        <p:cNvGrpSpPr/>
        <p:nvPr/>
      </p:nvGrpSpPr>
      <p:grpSpPr>
        <a:xfrm>
          <a:off x="0" y="0"/>
          <a:ext cx="0" cy="0"/>
          <a:chOff x="0" y="0"/>
          <a:chExt cx="0" cy="0"/>
        </a:xfrm>
      </p:grpSpPr>
      <p:sp>
        <p:nvSpPr>
          <p:cNvPr id="12" name="Google Shape;12;g3dec51866ed_1_28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g3dec51866ed_1_28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g3dec51866ed_1_28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g3dec51866ed_1_28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g3dec51866ed_1_2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 スライド 10">
  <p:cSld name="タイトル スライド (g3dec51866ed_146_0)">
    <p:spTree>
      <p:nvGrpSpPr>
        <p:cNvPr id="1" name="Shape 65"/>
        <p:cNvGrpSpPr/>
        <p:nvPr/>
      </p:nvGrpSpPr>
      <p:grpSpPr>
        <a:xfrm>
          <a:off x="0" y="0"/>
          <a:ext cx="0" cy="0"/>
          <a:chOff x="0" y="0"/>
          <a:chExt cx="0" cy="0"/>
        </a:xfrm>
      </p:grpSpPr>
      <p:sp>
        <p:nvSpPr>
          <p:cNvPr id="66" name="Google Shape;66;g3dec51866ed_1_382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3dec51866ed_1_382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 name="Google Shape;68;g3dec51866ed_1_38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3dec51866ed_1_38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3dec51866ed_1_38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 スライド 11">
  <p:cSld name="タイトル スライド (g3dec51866ed_153_0)">
    <p:spTree>
      <p:nvGrpSpPr>
        <p:cNvPr id="1" name="Shape 71"/>
        <p:cNvGrpSpPr/>
        <p:nvPr/>
      </p:nvGrpSpPr>
      <p:grpSpPr>
        <a:xfrm>
          <a:off x="0" y="0"/>
          <a:ext cx="0" cy="0"/>
          <a:chOff x="0" y="0"/>
          <a:chExt cx="0" cy="0"/>
        </a:xfrm>
      </p:grpSpPr>
      <p:sp>
        <p:nvSpPr>
          <p:cNvPr id="72" name="Google Shape;72;g3dec51866ed_1_414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3dec51866ed_1_414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4" name="Google Shape;74;g3dec51866ed_1_41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3dec51866ed_1_41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3dec51866ed_1_41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 スライド 12">
  <p:cSld name="タイトル スライド (g3dec51866ed_167_0)">
    <p:spTree>
      <p:nvGrpSpPr>
        <p:cNvPr id="1" name="Shape 77"/>
        <p:cNvGrpSpPr/>
        <p:nvPr/>
      </p:nvGrpSpPr>
      <p:grpSpPr>
        <a:xfrm>
          <a:off x="0" y="0"/>
          <a:ext cx="0" cy="0"/>
          <a:chOff x="0" y="0"/>
          <a:chExt cx="0" cy="0"/>
        </a:xfrm>
      </p:grpSpPr>
      <p:sp>
        <p:nvSpPr>
          <p:cNvPr id="78" name="Google Shape;78;g3dec51866ed_1_465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3dec51866ed_1_465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0" name="Google Shape;80;g3dec51866ed_1_46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3dec51866ed_1_46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3dec51866ed_1_46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 スライド 14">
  <p:cSld name="タイトル スライド (g3dec51866ed_218_0)">
    <p:spTree>
      <p:nvGrpSpPr>
        <p:cNvPr id="1" name="Shape 83"/>
        <p:cNvGrpSpPr/>
        <p:nvPr/>
      </p:nvGrpSpPr>
      <p:grpSpPr>
        <a:xfrm>
          <a:off x="0" y="0"/>
          <a:ext cx="0" cy="0"/>
          <a:chOff x="0" y="0"/>
          <a:chExt cx="0" cy="0"/>
        </a:xfrm>
      </p:grpSpPr>
      <p:sp>
        <p:nvSpPr>
          <p:cNvPr id="84" name="Google Shape;84;g3dec51866ed_204_53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3dec51866ed_204_53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 name="Google Shape;86;g3dec51866ed_204_5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3dec51866ed_204_5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3dec51866ed_204_5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 スライド 15 1">
  <p:cSld name="タイトル スライド 15 (g3dec51866ed_277_0)">
    <p:spTree>
      <p:nvGrpSpPr>
        <p:cNvPr id="1" name="Shape 89"/>
        <p:cNvGrpSpPr/>
        <p:nvPr/>
      </p:nvGrpSpPr>
      <p:grpSpPr>
        <a:xfrm>
          <a:off x="0" y="0"/>
          <a:ext cx="0" cy="0"/>
          <a:chOff x="0" y="0"/>
          <a:chExt cx="0" cy="0"/>
        </a:xfrm>
      </p:grpSpPr>
      <p:sp>
        <p:nvSpPr>
          <p:cNvPr id="90" name="Google Shape;90;g3dec51866ed_255_93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3dec51866ed_255_93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 name="Google Shape;92;g3dec51866ed_255_9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dec51866ed_255_9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3dec51866ed_255_9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 スライド 16">
  <p:cSld name="タイトル スライド (g3dec51866ed_284_0)">
    <p:spTree>
      <p:nvGrpSpPr>
        <p:cNvPr id="1" name="Shape 95"/>
        <p:cNvGrpSpPr/>
        <p:nvPr/>
      </p:nvGrpSpPr>
      <p:grpSpPr>
        <a:xfrm>
          <a:off x="0" y="0"/>
          <a:ext cx="0" cy="0"/>
          <a:chOff x="0" y="0"/>
          <a:chExt cx="0" cy="0"/>
        </a:xfrm>
      </p:grpSpPr>
      <p:sp>
        <p:nvSpPr>
          <p:cNvPr id="96" name="Google Shape;96;g3dec51866ed_255_132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3dec51866ed_255_132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g3dec51866ed_255_13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dec51866ed_255_13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3dec51866ed_255_13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 スライド 17">
  <p:cSld name="タイトル スライド (g3dec51866ed_320_0)">
    <p:spTree>
      <p:nvGrpSpPr>
        <p:cNvPr id="1" name="Shape 101"/>
        <p:cNvGrpSpPr/>
        <p:nvPr/>
      </p:nvGrpSpPr>
      <p:grpSpPr>
        <a:xfrm>
          <a:off x="0" y="0"/>
          <a:ext cx="0" cy="0"/>
          <a:chOff x="0" y="0"/>
          <a:chExt cx="0" cy="0"/>
        </a:xfrm>
      </p:grpSpPr>
      <p:sp>
        <p:nvSpPr>
          <p:cNvPr id="102" name="Google Shape;102;g3dec51866ed_299_79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g3dec51866ed_299_79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g3dec51866ed_299_7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dec51866ed_299_7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3dec51866ed_299_7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タイトル スライド 18">
  <p:cSld name="タイトル スライド (g3dec51866ed_356_0)">
    <p:spTree>
      <p:nvGrpSpPr>
        <p:cNvPr id="1" name="Shape 107"/>
        <p:cNvGrpSpPr/>
        <p:nvPr/>
      </p:nvGrpSpPr>
      <p:grpSpPr>
        <a:xfrm>
          <a:off x="0" y="0"/>
          <a:ext cx="0" cy="0"/>
          <a:chOff x="0" y="0"/>
          <a:chExt cx="0" cy="0"/>
        </a:xfrm>
      </p:grpSpPr>
      <p:sp>
        <p:nvSpPr>
          <p:cNvPr id="108" name="Google Shape;108;g3dec51866ed_335_82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g3dec51866ed_335_82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0" name="Google Shape;110;g3dec51866ed_335_8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dec51866ed_335_8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3dec51866ed_335_8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 スライド 19">
  <p:cSld name="タイトル スライド (g3dec51866ed_400_0)">
    <p:spTree>
      <p:nvGrpSpPr>
        <p:cNvPr id="1" name="Shape 113"/>
        <p:cNvGrpSpPr/>
        <p:nvPr/>
      </p:nvGrpSpPr>
      <p:grpSpPr>
        <a:xfrm>
          <a:off x="0" y="0"/>
          <a:ext cx="0" cy="0"/>
          <a:chOff x="0" y="0"/>
          <a:chExt cx="0" cy="0"/>
        </a:xfrm>
      </p:grpSpPr>
      <p:sp>
        <p:nvSpPr>
          <p:cNvPr id="114" name="Google Shape;114;g3dec51866ed_386_64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3dec51866ed_386_64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g3dec51866ed_386_6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dec51866ed_386_6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3dec51866ed_386_6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とコンテンツ 1">
  <p:cSld name="タイトルとコンテンツ (g3dec51866ed_563_0)">
    <p:spTree>
      <p:nvGrpSpPr>
        <p:cNvPr id="1" name="Shape 119"/>
        <p:cNvGrpSpPr/>
        <p:nvPr/>
      </p:nvGrpSpPr>
      <p:grpSpPr>
        <a:xfrm>
          <a:off x="0" y="0"/>
          <a:ext cx="0" cy="0"/>
          <a:chOff x="0" y="0"/>
          <a:chExt cx="0" cy="0"/>
        </a:xfrm>
      </p:grpSpPr>
      <p:sp>
        <p:nvSpPr>
          <p:cNvPr id="120" name="Google Shape;120;g3dec51866ed_478_3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3dec51866ed_478_313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g3dec51866ed_478_3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3dec51866ed_478_31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3dec51866ed_478_3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2">
  <p:cSld name="タイトル スライド (g3dec51866ed_32_0)">
    <p:spTree>
      <p:nvGrpSpPr>
        <p:cNvPr id="1" name="Shape 17"/>
        <p:cNvGrpSpPr/>
        <p:nvPr/>
      </p:nvGrpSpPr>
      <p:grpSpPr>
        <a:xfrm>
          <a:off x="0" y="0"/>
          <a:ext cx="0" cy="0"/>
          <a:chOff x="0" y="0"/>
          <a:chExt cx="0" cy="0"/>
        </a:xfrm>
      </p:grpSpPr>
      <p:sp>
        <p:nvSpPr>
          <p:cNvPr id="18" name="Google Shape;18;g3dec51866ed_1_59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3dec51866ed_1_59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g3dec51866ed_1_5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3dec51866ed_1_5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g3dec51866ed_1_5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 スライド 20 1">
  <p:cSld name="タイトル スライド 20 (g3dec51866ed_577_0)">
    <p:spTree>
      <p:nvGrpSpPr>
        <p:cNvPr id="1" name="Shape 125"/>
        <p:cNvGrpSpPr/>
        <p:nvPr/>
      </p:nvGrpSpPr>
      <p:grpSpPr>
        <a:xfrm>
          <a:off x="0" y="0"/>
          <a:ext cx="0" cy="0"/>
          <a:chOff x="0" y="0"/>
          <a:chExt cx="0" cy="0"/>
        </a:xfrm>
      </p:grpSpPr>
      <p:sp>
        <p:nvSpPr>
          <p:cNvPr id="126" name="Google Shape;126;g3dec51866ed_478_386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3dec51866ed_478_386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8" name="Google Shape;128;g3dec51866ed_478_38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3dec51866ed_478_38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3dec51866ed_478_38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タイトル スライド 22">
  <p:cSld name="タイトル スライド (g3dec51866ed_612_0)">
    <p:spTree>
      <p:nvGrpSpPr>
        <p:cNvPr id="1" name="Shape 131"/>
        <p:cNvGrpSpPr/>
        <p:nvPr/>
      </p:nvGrpSpPr>
      <p:grpSpPr>
        <a:xfrm>
          <a:off x="0" y="0"/>
          <a:ext cx="0" cy="0"/>
          <a:chOff x="0" y="0"/>
          <a:chExt cx="0" cy="0"/>
        </a:xfrm>
      </p:grpSpPr>
      <p:sp>
        <p:nvSpPr>
          <p:cNvPr id="132" name="Google Shape;132;g3dec51866ed_478_559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3dec51866ed_478_559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g3dec51866ed_478_55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dec51866ed_478_55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3dec51866ed_478_55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タイトル スライド 23 1">
  <p:cSld name="タイトル スライド 23 (g3dec51866ed_754_0)">
    <p:spTree>
      <p:nvGrpSpPr>
        <p:cNvPr id="1" name="Shape 137"/>
        <p:cNvGrpSpPr/>
        <p:nvPr/>
      </p:nvGrpSpPr>
      <p:grpSpPr>
        <a:xfrm>
          <a:off x="0" y="0"/>
          <a:ext cx="0" cy="0"/>
          <a:chOff x="0" y="0"/>
          <a:chExt cx="0" cy="0"/>
        </a:xfrm>
      </p:grpSpPr>
      <p:sp>
        <p:nvSpPr>
          <p:cNvPr id="138" name="Google Shape;138;g3dec51866ed_669_410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3dec51866ed_669_410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0" name="Google Shape;140;g3dec51866ed_669_41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3dec51866ed_669_410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dec51866ed_669_41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タイトル スライド 25">
  <p:cSld name="タイトル スライド (g3dec51866ed_725_0)">
    <p:spTree>
      <p:nvGrpSpPr>
        <p:cNvPr id="1" name="Shape 143"/>
        <p:cNvGrpSpPr/>
        <p:nvPr/>
      </p:nvGrpSpPr>
      <p:grpSpPr>
        <a:xfrm>
          <a:off x="0" y="0"/>
          <a:ext cx="0" cy="0"/>
          <a:chOff x="0" y="0"/>
          <a:chExt cx="0" cy="0"/>
        </a:xfrm>
      </p:grpSpPr>
      <p:sp>
        <p:nvSpPr>
          <p:cNvPr id="144" name="Google Shape;144;g3dec51866ed_669_270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dec51866ed_669_270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6" name="Google Shape;146;g3dec51866ed_669_27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3dec51866ed_669_27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3dec51866ed_669_27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タイトル スライド 26">
  <p:cSld name="タイトル スライド (g3dec51866ed_775_0)">
    <p:spTree>
      <p:nvGrpSpPr>
        <p:cNvPr id="1" name="Shape 149"/>
        <p:cNvGrpSpPr/>
        <p:nvPr/>
      </p:nvGrpSpPr>
      <p:grpSpPr>
        <a:xfrm>
          <a:off x="0" y="0"/>
          <a:ext cx="0" cy="0"/>
          <a:chOff x="0" y="0"/>
          <a:chExt cx="0" cy="0"/>
        </a:xfrm>
      </p:grpSpPr>
      <p:sp>
        <p:nvSpPr>
          <p:cNvPr id="150" name="Google Shape;150;g3dec51866ed_669_554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dec51866ed_669_554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2" name="Google Shape;152;g3dec51866ed_669_55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dec51866ed_669_55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3dec51866ed_669_55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タイトル スライド 28 1">
  <p:cSld name="タイトル スライド 28 (g3dec51866ed_824_0)">
    <p:spTree>
      <p:nvGrpSpPr>
        <p:cNvPr id="1" name="Shape 155"/>
        <p:cNvGrpSpPr/>
        <p:nvPr/>
      </p:nvGrpSpPr>
      <p:grpSpPr>
        <a:xfrm>
          <a:off x="0" y="0"/>
          <a:ext cx="0" cy="0"/>
          <a:chOff x="0" y="0"/>
          <a:chExt cx="0" cy="0"/>
        </a:xfrm>
      </p:grpSpPr>
      <p:sp>
        <p:nvSpPr>
          <p:cNvPr id="156" name="Google Shape;156;g3dec51866ed_669_892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dec51866ed_669_892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8" name="Google Shape;158;g3dec51866ed_669_89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g3dec51866ed_669_89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3dec51866ed_669_89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タイトル スライド 29">
  <p:cSld name="タイトル スライド (g3dec51866ed_852_0)">
    <p:spTree>
      <p:nvGrpSpPr>
        <p:cNvPr id="1" name="Shape 161"/>
        <p:cNvGrpSpPr/>
        <p:nvPr/>
      </p:nvGrpSpPr>
      <p:grpSpPr>
        <a:xfrm>
          <a:off x="0" y="0"/>
          <a:ext cx="0" cy="0"/>
          <a:chOff x="0" y="0"/>
          <a:chExt cx="0" cy="0"/>
        </a:xfrm>
      </p:grpSpPr>
      <p:sp>
        <p:nvSpPr>
          <p:cNvPr id="162" name="Google Shape;162;g3dec51866ed_669_1051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3dec51866ed_669_1051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4" name="Google Shape;164;g3dec51866ed_669_105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3dec51866ed_669_105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3dec51866ed_669_105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タイトル スライド 30">
  <p:cSld name="タイトル スライド (g3dec51866ed_864_0)">
    <p:spTree>
      <p:nvGrpSpPr>
        <p:cNvPr id="1" name="Shape 167"/>
        <p:cNvGrpSpPr/>
        <p:nvPr/>
      </p:nvGrpSpPr>
      <p:grpSpPr>
        <a:xfrm>
          <a:off x="0" y="0"/>
          <a:ext cx="0" cy="0"/>
          <a:chOff x="0" y="0"/>
          <a:chExt cx="0" cy="0"/>
        </a:xfrm>
      </p:grpSpPr>
      <p:sp>
        <p:nvSpPr>
          <p:cNvPr id="168" name="Google Shape;168;g3dec51866ed_669_1117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3dec51866ed_669_1117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0" name="Google Shape;170;g3dec51866ed_669_111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3dec51866ed_669_111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3dec51866ed_669_11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タイトル スライド 31">
  <p:cSld name="タイトル スライド (g3dec51866ed_871_0)">
    <p:spTree>
      <p:nvGrpSpPr>
        <p:cNvPr id="1" name="Shape 173"/>
        <p:cNvGrpSpPr/>
        <p:nvPr/>
      </p:nvGrpSpPr>
      <p:grpSpPr>
        <a:xfrm>
          <a:off x="0" y="0"/>
          <a:ext cx="0" cy="0"/>
          <a:chOff x="0" y="0"/>
          <a:chExt cx="0" cy="0"/>
        </a:xfrm>
      </p:grpSpPr>
      <p:sp>
        <p:nvSpPr>
          <p:cNvPr id="174" name="Google Shape;174;g3dec51866ed_669_118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3dec51866ed_669_1184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6" name="Google Shape;176;g3dec51866ed_669_118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3dec51866ed_669_118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3dec51866ed_669_118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タイトル スライド 32">
  <p:cSld name="タイトル スライド (g3decaa14a32_7_0)">
    <p:spTree>
      <p:nvGrpSpPr>
        <p:cNvPr id="1" name="Shape 179"/>
        <p:cNvGrpSpPr/>
        <p:nvPr/>
      </p:nvGrpSpPr>
      <p:grpSpPr>
        <a:xfrm>
          <a:off x="0" y="0"/>
          <a:ext cx="0" cy="0"/>
          <a:chOff x="0" y="0"/>
          <a:chExt cx="0" cy="0"/>
        </a:xfrm>
      </p:grpSpPr>
      <p:sp>
        <p:nvSpPr>
          <p:cNvPr id="180" name="Google Shape;180;g3decaa14a32_0_66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3decaa14a32_0_66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2" name="Google Shape;182;g3decaa14a32_0_6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3decaa14a32_0_6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g3decaa14a32_0_6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 スライド 3">
  <p:cSld name="タイトル スライド (g3dec51866ed_41_0)">
    <p:spTree>
      <p:nvGrpSpPr>
        <p:cNvPr id="1" name="Shape 23"/>
        <p:cNvGrpSpPr/>
        <p:nvPr/>
      </p:nvGrpSpPr>
      <p:grpSpPr>
        <a:xfrm>
          <a:off x="0" y="0"/>
          <a:ext cx="0" cy="0"/>
          <a:chOff x="0" y="0"/>
          <a:chExt cx="0" cy="0"/>
        </a:xfrm>
      </p:grpSpPr>
      <p:sp>
        <p:nvSpPr>
          <p:cNvPr id="24" name="Google Shape;24;g3dec51866ed_1_80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3dec51866ed_1_80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g3dec51866ed_1_80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3dec51866ed_1_80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g3dec51866ed_1_8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タイトル スライド 33">
  <p:cSld name="タイトル スライド (g3decaa14a32_28_0)">
    <p:spTree>
      <p:nvGrpSpPr>
        <p:cNvPr id="1" name="Shape 185"/>
        <p:cNvGrpSpPr/>
        <p:nvPr/>
      </p:nvGrpSpPr>
      <p:grpSpPr>
        <a:xfrm>
          <a:off x="0" y="0"/>
          <a:ext cx="0" cy="0"/>
          <a:chOff x="0" y="0"/>
          <a:chExt cx="0" cy="0"/>
        </a:xfrm>
      </p:grpSpPr>
      <p:sp>
        <p:nvSpPr>
          <p:cNvPr id="186" name="Google Shape;186;g3decaa14a32_0_207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g3decaa14a32_0_207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8" name="Google Shape;188;g3decaa14a32_0_20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3decaa14a32_0_20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3decaa14a32_0_20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タイトル スライド 34">
  <p:cSld name="タイトル スライド (g3decaa14a32_42_0)">
    <p:spTree>
      <p:nvGrpSpPr>
        <p:cNvPr id="1" name="Shape 191"/>
        <p:cNvGrpSpPr/>
        <p:nvPr/>
      </p:nvGrpSpPr>
      <p:grpSpPr>
        <a:xfrm>
          <a:off x="0" y="0"/>
          <a:ext cx="0" cy="0"/>
          <a:chOff x="0" y="0"/>
          <a:chExt cx="0" cy="0"/>
        </a:xfrm>
      </p:grpSpPr>
      <p:sp>
        <p:nvSpPr>
          <p:cNvPr id="192" name="Google Shape;192;g3decaa14a32_0_313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3decaa14a32_0_313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4" name="Google Shape;194;g3decaa14a32_0_3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3decaa14a32_0_31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3decaa14a32_0_3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タイトル スライド 35">
  <p:cSld name="タイトル スライド (g3decaa14a32_64_0)">
    <p:spTree>
      <p:nvGrpSpPr>
        <p:cNvPr id="1" name="Shape 197"/>
        <p:cNvGrpSpPr/>
        <p:nvPr/>
      </p:nvGrpSpPr>
      <p:grpSpPr>
        <a:xfrm>
          <a:off x="0" y="0"/>
          <a:ext cx="0" cy="0"/>
          <a:chOff x="0" y="0"/>
          <a:chExt cx="0" cy="0"/>
        </a:xfrm>
      </p:grpSpPr>
      <p:sp>
        <p:nvSpPr>
          <p:cNvPr id="198" name="Google Shape;198;g3decaa14a32_0_457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3decaa14a32_0_457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0" name="Google Shape;200;g3decaa14a32_0_45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g3decaa14a32_0_45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g3decaa14a32_0_45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タイトル スライド 36">
  <p:cSld name="タイトル スライド (g3d6dbe0124d_7_0)">
    <p:spTree>
      <p:nvGrpSpPr>
        <p:cNvPr id="1" name="Shape 203"/>
        <p:cNvGrpSpPr/>
        <p:nvPr/>
      </p:nvGrpSpPr>
      <p:grpSpPr>
        <a:xfrm>
          <a:off x="0" y="0"/>
          <a:ext cx="0" cy="0"/>
          <a:chOff x="0" y="0"/>
          <a:chExt cx="0" cy="0"/>
        </a:xfrm>
      </p:grpSpPr>
      <p:sp>
        <p:nvSpPr>
          <p:cNvPr id="204" name="Google Shape;204;g3d6dbe0124d_0_70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3d6dbe0124d_0_70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6" name="Google Shape;206;g3d6dbe0124d_0_7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3d6dbe0124d_0_7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g3d6dbe0124d_0_7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209"/>
        <p:cNvGrpSpPr/>
        <p:nvPr/>
      </p:nvGrpSpPr>
      <p:grpSpPr>
        <a:xfrm>
          <a:off x="0" y="0"/>
          <a:ext cx="0" cy="0"/>
          <a:chOff x="0" y="0"/>
          <a:chExt cx="0" cy="0"/>
        </a:xfrm>
      </p:grpSpPr>
      <p:sp>
        <p:nvSpPr>
          <p:cNvPr id="210" name="Google Shape;210;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212" name="Google Shape;21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5"/>
        <p:cNvGrpSpPr/>
        <p:nvPr/>
      </p:nvGrpSpPr>
      <p:grpSpPr>
        <a:xfrm>
          <a:off x="0" y="0"/>
          <a:ext cx="0" cy="0"/>
          <a:chOff x="0" y="0"/>
          <a:chExt cx="0" cy="0"/>
        </a:xfrm>
      </p:grpSpPr>
      <p:sp>
        <p:nvSpPr>
          <p:cNvPr id="216" name="Google Shape;216;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タイトル スライド 37">
  <p:cSld name="タイトル スライド (g3d6dbe0124d_14_0)">
    <p:spTree>
      <p:nvGrpSpPr>
        <p:cNvPr id="1" name="Shape 221"/>
        <p:cNvGrpSpPr/>
        <p:nvPr/>
      </p:nvGrpSpPr>
      <p:grpSpPr>
        <a:xfrm>
          <a:off x="0" y="0"/>
          <a:ext cx="0" cy="0"/>
          <a:chOff x="0" y="0"/>
          <a:chExt cx="0" cy="0"/>
        </a:xfrm>
      </p:grpSpPr>
      <p:sp>
        <p:nvSpPr>
          <p:cNvPr id="222" name="Google Shape;222;g3d6dbe0124d_0_144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g3d6dbe0124d_0_144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4" name="Google Shape;224;g3d6dbe0124d_0_14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g3d6dbe0124d_0_14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g3d6dbe0124d_0_14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タイトル スライド 38">
  <p:cSld name="タイトル スライド (g3d6dbe0124d_21_0)">
    <p:spTree>
      <p:nvGrpSpPr>
        <p:cNvPr id="1" name="Shape 227"/>
        <p:cNvGrpSpPr/>
        <p:nvPr/>
      </p:nvGrpSpPr>
      <p:grpSpPr>
        <a:xfrm>
          <a:off x="0" y="0"/>
          <a:ext cx="0" cy="0"/>
          <a:chOff x="0" y="0"/>
          <a:chExt cx="0" cy="0"/>
        </a:xfrm>
      </p:grpSpPr>
      <p:sp>
        <p:nvSpPr>
          <p:cNvPr id="228" name="Google Shape;228;g3d6dbe0124d_0_217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g3d6dbe0124d_0_217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0" name="Google Shape;230;g3d6dbe0124d_0_21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g3d6dbe0124d_0_21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g3d6dbe0124d_0_21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33"/>
        <p:cNvGrpSpPr/>
        <p:nvPr/>
      </p:nvGrpSpPr>
      <p:grpSpPr>
        <a:xfrm>
          <a:off x="0" y="0"/>
          <a:ext cx="0" cy="0"/>
          <a:chOff x="0" y="0"/>
          <a:chExt cx="0" cy="0"/>
        </a:xfrm>
      </p:grpSpPr>
      <p:sp>
        <p:nvSpPr>
          <p:cNvPr id="234" name="Google Shape;234;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36" name="Google Shape;23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39"/>
        <p:cNvGrpSpPr/>
        <p:nvPr/>
      </p:nvGrpSpPr>
      <p:grpSpPr>
        <a:xfrm>
          <a:off x="0" y="0"/>
          <a:ext cx="0" cy="0"/>
          <a:chOff x="0" y="0"/>
          <a:chExt cx="0" cy="0"/>
        </a:xfrm>
      </p:grpSpPr>
      <p:sp>
        <p:nvSpPr>
          <p:cNvPr id="240" name="Google Shape;24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 スライド 4">
  <p:cSld name="タイトル スライド (g3dec51866ed_48_0)">
    <p:spTree>
      <p:nvGrpSpPr>
        <p:cNvPr id="1" name="Shape 29"/>
        <p:cNvGrpSpPr/>
        <p:nvPr/>
      </p:nvGrpSpPr>
      <p:grpSpPr>
        <a:xfrm>
          <a:off x="0" y="0"/>
          <a:ext cx="0" cy="0"/>
          <a:chOff x="0" y="0"/>
          <a:chExt cx="0" cy="0"/>
        </a:xfrm>
      </p:grpSpPr>
      <p:sp>
        <p:nvSpPr>
          <p:cNvPr id="30" name="Google Shape;30;g3dec51866ed_1_105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3dec51866ed_1_105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g3dec51866ed_1_10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3dec51866ed_1_10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3dec51866ed_1_10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246"/>
        <p:cNvGrpSpPr/>
        <p:nvPr/>
      </p:nvGrpSpPr>
      <p:grpSpPr>
        <a:xfrm>
          <a:off x="0" y="0"/>
          <a:ext cx="0" cy="0"/>
          <a:chOff x="0" y="0"/>
          <a:chExt cx="0" cy="0"/>
        </a:xfrm>
      </p:grpSpPr>
      <p:sp>
        <p:nvSpPr>
          <p:cNvPr id="247" name="Google Shape;247;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9" name="Google Shape;249;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1" name="Google Shape;251;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255"/>
        <p:cNvGrpSpPr/>
        <p:nvPr/>
      </p:nvGrpSpPr>
      <p:grpSpPr>
        <a:xfrm>
          <a:off x="0" y="0"/>
          <a:ext cx="0" cy="0"/>
          <a:chOff x="0" y="0"/>
          <a:chExt cx="0" cy="0"/>
        </a:xfrm>
      </p:grpSpPr>
      <p:sp>
        <p:nvSpPr>
          <p:cNvPr id="256" name="Google Shape;25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60"/>
        <p:cNvGrpSpPr/>
        <p:nvPr/>
      </p:nvGrpSpPr>
      <p:grpSpPr>
        <a:xfrm>
          <a:off x="0" y="0"/>
          <a:ext cx="0" cy="0"/>
          <a:chOff x="0" y="0"/>
          <a:chExt cx="0" cy="0"/>
        </a:xfrm>
      </p:grpSpPr>
      <p:sp>
        <p:nvSpPr>
          <p:cNvPr id="261" name="Google Shape;26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264"/>
        <p:cNvGrpSpPr/>
        <p:nvPr/>
      </p:nvGrpSpPr>
      <p:grpSpPr>
        <a:xfrm>
          <a:off x="0" y="0"/>
          <a:ext cx="0" cy="0"/>
          <a:chOff x="0" y="0"/>
          <a:chExt cx="0" cy="0"/>
        </a:xfrm>
      </p:grpSpPr>
      <p:sp>
        <p:nvSpPr>
          <p:cNvPr id="265" name="Google Shape;265;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67" name="Google Shape;267;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8" name="Google Shape;26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271"/>
        <p:cNvGrpSpPr/>
        <p:nvPr/>
      </p:nvGrpSpPr>
      <p:grpSpPr>
        <a:xfrm>
          <a:off x="0" y="0"/>
          <a:ext cx="0" cy="0"/>
          <a:chOff x="0" y="0"/>
          <a:chExt cx="0" cy="0"/>
        </a:xfrm>
      </p:grpSpPr>
      <p:sp>
        <p:nvSpPr>
          <p:cNvPr id="272" name="Google Shape;272;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46"/>
          <p:cNvSpPr>
            <a:spLocks noGrp="1"/>
          </p:cNvSpPr>
          <p:nvPr>
            <p:ph type="pic" idx="2"/>
          </p:nvPr>
        </p:nvSpPr>
        <p:spPr>
          <a:xfrm>
            <a:off x="5183188" y="987425"/>
            <a:ext cx="6172200" cy="4873625"/>
          </a:xfrm>
          <a:prstGeom prst="rect">
            <a:avLst/>
          </a:prstGeom>
          <a:noFill/>
          <a:ln>
            <a:noFill/>
          </a:ln>
        </p:spPr>
      </p:sp>
      <p:sp>
        <p:nvSpPr>
          <p:cNvPr id="274" name="Google Shape;274;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75" name="Google Shape;27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278"/>
        <p:cNvGrpSpPr/>
        <p:nvPr/>
      </p:nvGrpSpPr>
      <p:grpSpPr>
        <a:xfrm>
          <a:off x="0" y="0"/>
          <a:ext cx="0" cy="0"/>
          <a:chOff x="0" y="0"/>
          <a:chExt cx="0" cy="0"/>
        </a:xfrm>
      </p:grpSpPr>
      <p:sp>
        <p:nvSpPr>
          <p:cNvPr id="279" name="Google Shape;279;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284"/>
        <p:cNvGrpSpPr/>
        <p:nvPr/>
      </p:nvGrpSpPr>
      <p:grpSpPr>
        <a:xfrm>
          <a:off x="0" y="0"/>
          <a:ext cx="0" cy="0"/>
          <a:chOff x="0" y="0"/>
          <a:chExt cx="0" cy="0"/>
        </a:xfrm>
      </p:grpSpPr>
      <p:sp>
        <p:nvSpPr>
          <p:cNvPr id="285" name="Google Shape;285;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タイトル スライド 13">
  <p:cSld name="タイトル スライド (g3dec51866ed_188_0)">
    <p:spTree>
      <p:nvGrpSpPr>
        <p:cNvPr id="1" name="Shape 290"/>
        <p:cNvGrpSpPr/>
        <p:nvPr/>
      </p:nvGrpSpPr>
      <p:grpSpPr>
        <a:xfrm>
          <a:off x="0" y="0"/>
          <a:ext cx="0" cy="0"/>
          <a:chOff x="0" y="0"/>
          <a:chExt cx="0" cy="0"/>
        </a:xfrm>
      </p:grpSpPr>
      <p:sp>
        <p:nvSpPr>
          <p:cNvPr id="291" name="Google Shape;291;g3dec51866ed_1_535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g3dec51866ed_1_535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3" name="Google Shape;293;g3dec51866ed_1_53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g3dec51866ed_1_53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g3dec51866ed_1_53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タイトル スライド 15">
  <p:cSld name="タイトル スライド (g3dec51866ed_269_0)">
    <p:spTree>
      <p:nvGrpSpPr>
        <p:cNvPr id="1" name="Shape 296"/>
        <p:cNvGrpSpPr/>
        <p:nvPr/>
      </p:nvGrpSpPr>
      <p:grpSpPr>
        <a:xfrm>
          <a:off x="0" y="0"/>
          <a:ext cx="0" cy="0"/>
          <a:chOff x="0" y="0"/>
          <a:chExt cx="0" cy="0"/>
        </a:xfrm>
      </p:grpSpPr>
      <p:sp>
        <p:nvSpPr>
          <p:cNvPr id="297" name="Google Shape;297;g3dec51866ed_255_5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g3dec51866ed_255_54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9" name="Google Shape;299;g3dec51866ed_255_5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g3dec51866ed_255_5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g3dec51866ed_255_5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タイトル スライド 20">
  <p:cSld name="タイトル スライド (g3dec51866ed_520_0)">
    <p:spTree>
      <p:nvGrpSpPr>
        <p:cNvPr id="1" name="Shape 302"/>
        <p:cNvGrpSpPr/>
        <p:nvPr/>
      </p:nvGrpSpPr>
      <p:grpSpPr>
        <a:xfrm>
          <a:off x="0" y="0"/>
          <a:ext cx="0" cy="0"/>
          <a:chOff x="0" y="0"/>
          <a:chExt cx="0" cy="0"/>
        </a:xfrm>
      </p:grpSpPr>
      <p:sp>
        <p:nvSpPr>
          <p:cNvPr id="303" name="Google Shape;303;g3dec51866ed_478_155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g3dec51866ed_478_155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5" name="Google Shape;305;g3dec51866ed_478_15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g3dec51866ed_478_15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g3dec51866ed_478_15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 スライド 5">
  <p:cSld name="タイトル スライド (g3dec51866ed_76_0)">
    <p:spTree>
      <p:nvGrpSpPr>
        <p:cNvPr id="1" name="Shape 35"/>
        <p:cNvGrpSpPr/>
        <p:nvPr/>
      </p:nvGrpSpPr>
      <p:grpSpPr>
        <a:xfrm>
          <a:off x="0" y="0"/>
          <a:ext cx="0" cy="0"/>
          <a:chOff x="0" y="0"/>
          <a:chExt cx="0" cy="0"/>
        </a:xfrm>
      </p:grpSpPr>
      <p:sp>
        <p:nvSpPr>
          <p:cNvPr id="36" name="Google Shape;36;g3dec51866ed_1_169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3dec51866ed_1_169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 name="Google Shape;38;g3dec51866ed_1_16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3dec51866ed_1_16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3dec51866ed_1_16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タイトル スライド 21">
  <p:cSld name="タイトル スライド (g3dec51866ed_605_0)">
    <p:spTree>
      <p:nvGrpSpPr>
        <p:cNvPr id="1" name="Shape 308"/>
        <p:cNvGrpSpPr/>
        <p:nvPr/>
      </p:nvGrpSpPr>
      <p:grpSpPr>
        <a:xfrm>
          <a:off x="0" y="0"/>
          <a:ext cx="0" cy="0"/>
          <a:chOff x="0" y="0"/>
          <a:chExt cx="0" cy="0"/>
        </a:xfrm>
      </p:grpSpPr>
      <p:sp>
        <p:nvSpPr>
          <p:cNvPr id="309" name="Google Shape;309;g3dec51866ed_478_507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g3dec51866ed_478_507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1" name="Google Shape;311;g3dec51866ed_478_50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g3dec51866ed_478_50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g3dec51866ed_478_50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タイトル スライド 22 1">
  <p:cSld name="タイトル スライド 22 (g3dec51866ed_633_0)">
    <p:spTree>
      <p:nvGrpSpPr>
        <p:cNvPr id="1" name="Shape 314"/>
        <p:cNvGrpSpPr/>
        <p:nvPr/>
      </p:nvGrpSpPr>
      <p:grpSpPr>
        <a:xfrm>
          <a:off x="0" y="0"/>
          <a:ext cx="0" cy="0"/>
          <a:chOff x="0" y="0"/>
          <a:chExt cx="0" cy="0"/>
        </a:xfrm>
      </p:grpSpPr>
      <p:sp>
        <p:nvSpPr>
          <p:cNvPr id="315" name="Google Shape;315;g3dec51866ed_478_664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g3dec51866ed_478_664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7" name="Google Shape;317;g3dec51866ed_478_66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g3dec51866ed_478_66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g3dec51866ed_478_66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タイトル スライド 23">
  <p:cSld name="タイトル スライド (g3dec51866ed_647_0)">
    <p:spTree>
      <p:nvGrpSpPr>
        <p:cNvPr id="1" name="Shape 320"/>
        <p:cNvGrpSpPr/>
        <p:nvPr/>
      </p:nvGrpSpPr>
      <p:grpSpPr>
        <a:xfrm>
          <a:off x="0" y="0"/>
          <a:ext cx="0" cy="0"/>
          <a:chOff x="0" y="0"/>
          <a:chExt cx="0" cy="0"/>
        </a:xfrm>
      </p:grpSpPr>
      <p:sp>
        <p:nvSpPr>
          <p:cNvPr id="321" name="Google Shape;321;g3dec51866ed_478_743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g3dec51866ed_478_743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3" name="Google Shape;323;g3dec51866ed_478_74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g3dec51866ed_478_74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g3dec51866ed_478_74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タイトル スライド 24">
  <p:cSld name="タイトル スライド (g3dec51866ed_704_0)">
    <p:spTree>
      <p:nvGrpSpPr>
        <p:cNvPr id="1" name="Shape 326"/>
        <p:cNvGrpSpPr/>
        <p:nvPr/>
      </p:nvGrpSpPr>
      <p:grpSpPr>
        <a:xfrm>
          <a:off x="0" y="0"/>
          <a:ext cx="0" cy="0"/>
          <a:chOff x="0" y="0"/>
          <a:chExt cx="0" cy="0"/>
        </a:xfrm>
      </p:grpSpPr>
      <p:sp>
        <p:nvSpPr>
          <p:cNvPr id="327" name="Google Shape;327;g3dec51866ed_669_160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g3dec51866ed_669_160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9" name="Google Shape;329;g3dec51866ed_669_16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g3dec51866ed_669_16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g3dec51866ed_669_16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タイトル スライド 25 1">
  <p:cSld name="タイトル スライド 25 (g3dec51866ed_768_0)">
    <p:spTree>
      <p:nvGrpSpPr>
        <p:cNvPr id="1" name="Shape 332"/>
        <p:cNvGrpSpPr/>
        <p:nvPr/>
      </p:nvGrpSpPr>
      <p:grpSpPr>
        <a:xfrm>
          <a:off x="0" y="0"/>
          <a:ext cx="0" cy="0"/>
          <a:chOff x="0" y="0"/>
          <a:chExt cx="0" cy="0"/>
        </a:xfrm>
      </p:grpSpPr>
      <p:sp>
        <p:nvSpPr>
          <p:cNvPr id="333" name="Google Shape;333;g3dec51866ed_669_496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g3dec51866ed_669_496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5" name="Google Shape;335;g3dec51866ed_669_49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g3dec51866ed_669_49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g3dec51866ed_669_49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タイトル スライド 26 1">
  <p:cSld name="タイトル スライド 26 (g3dec51866ed_782_0)">
    <p:spTree>
      <p:nvGrpSpPr>
        <p:cNvPr id="1" name="Shape 338"/>
        <p:cNvGrpSpPr/>
        <p:nvPr/>
      </p:nvGrpSpPr>
      <p:grpSpPr>
        <a:xfrm>
          <a:off x="0" y="0"/>
          <a:ext cx="0" cy="0"/>
          <a:chOff x="0" y="0"/>
          <a:chExt cx="0" cy="0"/>
        </a:xfrm>
      </p:grpSpPr>
      <p:sp>
        <p:nvSpPr>
          <p:cNvPr id="339" name="Google Shape;339;g3dec51866ed_669_613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g3dec51866ed_669_613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1" name="Google Shape;341;g3dec51866ed_669_6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g3dec51866ed_669_61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g3dec51866ed_669_6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タイトル スライド 27">
  <p:cSld name="タイトル スライド (g3dec51866ed_810_0)">
    <p:spTree>
      <p:nvGrpSpPr>
        <p:cNvPr id="1" name="Shape 344"/>
        <p:cNvGrpSpPr/>
        <p:nvPr/>
      </p:nvGrpSpPr>
      <p:grpSpPr>
        <a:xfrm>
          <a:off x="0" y="0"/>
          <a:ext cx="0" cy="0"/>
          <a:chOff x="0" y="0"/>
          <a:chExt cx="0" cy="0"/>
        </a:xfrm>
      </p:grpSpPr>
      <p:sp>
        <p:nvSpPr>
          <p:cNvPr id="345" name="Google Shape;345;g3dec51866ed_669_765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g3dec51866ed_669_765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7" name="Google Shape;347;g3dec51866ed_669_76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g3dec51866ed_669_76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g3dec51866ed_669_76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タイトル スライド 28">
  <p:cSld name="タイトル スライド (g3dec51866ed_817_0)">
    <p:spTree>
      <p:nvGrpSpPr>
        <p:cNvPr id="1" name="Shape 350"/>
        <p:cNvGrpSpPr/>
        <p:nvPr/>
      </p:nvGrpSpPr>
      <p:grpSpPr>
        <a:xfrm>
          <a:off x="0" y="0"/>
          <a:ext cx="0" cy="0"/>
          <a:chOff x="0" y="0"/>
          <a:chExt cx="0" cy="0"/>
        </a:xfrm>
      </p:grpSpPr>
      <p:sp>
        <p:nvSpPr>
          <p:cNvPr id="351" name="Google Shape;351;g3dec51866ed_669_827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g3dec51866ed_669_827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3" name="Google Shape;353;g3dec51866ed_669_82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g3dec51866ed_669_82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g3dec51866ed_669_82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 スライド 6">
  <p:cSld name="タイトル スライド (g3dec51866ed_90_0)">
    <p:spTree>
      <p:nvGrpSpPr>
        <p:cNvPr id="1" name="Shape 41"/>
        <p:cNvGrpSpPr/>
        <p:nvPr/>
      </p:nvGrpSpPr>
      <p:grpSpPr>
        <a:xfrm>
          <a:off x="0" y="0"/>
          <a:ext cx="0" cy="0"/>
          <a:chOff x="0" y="0"/>
          <a:chExt cx="0" cy="0"/>
        </a:xfrm>
      </p:grpSpPr>
      <p:sp>
        <p:nvSpPr>
          <p:cNvPr id="42" name="Google Shape;42;g3dec51866ed_1_211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3dec51866ed_1_211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g3dec51866ed_1_21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3dec51866ed_1_21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g3dec51866ed_1_21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 スライド 7">
  <p:cSld name="タイトル スライド (g3dec51866ed_97_0)">
    <p:spTree>
      <p:nvGrpSpPr>
        <p:cNvPr id="1" name="Shape 47"/>
        <p:cNvGrpSpPr/>
        <p:nvPr/>
      </p:nvGrpSpPr>
      <p:grpSpPr>
        <a:xfrm>
          <a:off x="0" y="0"/>
          <a:ext cx="0" cy="0"/>
          <a:chOff x="0" y="0"/>
          <a:chExt cx="0" cy="0"/>
        </a:xfrm>
      </p:grpSpPr>
      <p:sp>
        <p:nvSpPr>
          <p:cNvPr id="48" name="Google Shape;48;g3dec51866ed_1_237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3dec51866ed_1_237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g3dec51866ed_1_23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3dec51866ed_1_23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3dec51866ed_1_23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 スライド 8">
  <p:cSld name="タイトル スライド (g3dec51866ed_132_0)">
    <p:spTree>
      <p:nvGrpSpPr>
        <p:cNvPr id="1" name="Shape 53"/>
        <p:cNvGrpSpPr/>
        <p:nvPr/>
      </p:nvGrpSpPr>
      <p:grpSpPr>
        <a:xfrm>
          <a:off x="0" y="0"/>
          <a:ext cx="0" cy="0"/>
          <a:chOff x="0" y="0"/>
          <a:chExt cx="0" cy="0"/>
        </a:xfrm>
      </p:grpSpPr>
      <p:sp>
        <p:nvSpPr>
          <p:cNvPr id="54" name="Google Shape;54;g3dec51866ed_1_32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g3dec51866ed_1_322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g3dec51866ed_1_32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3dec51866ed_1_32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3dec51866ed_1_32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 スライド 9">
  <p:cSld name="タイトル スライド (g3dec51866ed_139_0)">
    <p:spTree>
      <p:nvGrpSpPr>
        <p:cNvPr id="1" name="Shape 59"/>
        <p:cNvGrpSpPr/>
        <p:nvPr/>
      </p:nvGrpSpPr>
      <p:grpSpPr>
        <a:xfrm>
          <a:off x="0" y="0"/>
          <a:ext cx="0" cy="0"/>
          <a:chOff x="0" y="0"/>
          <a:chExt cx="0" cy="0"/>
        </a:xfrm>
      </p:grpSpPr>
      <p:sp>
        <p:nvSpPr>
          <p:cNvPr id="60" name="Google Shape;60;g3dec51866ed_1_351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3dec51866ed_1_351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 name="Google Shape;62;g3dec51866ed_1_35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3dec51866ed_1_35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3dec51866ed_1_35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3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grpSp>
        <p:nvGrpSpPr>
          <p:cNvPr id="360" name="Google Shape;360;p1"/>
          <p:cNvGrpSpPr/>
          <p:nvPr/>
        </p:nvGrpSpPr>
        <p:grpSpPr>
          <a:xfrm>
            <a:off x="0" y="0"/>
            <a:ext cx="12192000" cy="190575"/>
            <a:chOff x="0" y="0"/>
            <a:chExt cx="12192000" cy="190575"/>
          </a:xfrm>
        </p:grpSpPr>
        <p:sp>
          <p:nvSpPr>
            <p:cNvPr id="361" name="Google Shape;361;p1"/>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3" name="Google Shape;363;p1"/>
          <p:cNvGrpSpPr/>
          <p:nvPr/>
        </p:nvGrpSpPr>
        <p:grpSpPr>
          <a:xfrm>
            <a:off x="762000" y="1568632"/>
            <a:ext cx="10668000" cy="3537206"/>
            <a:chOff x="762000" y="2375788"/>
            <a:chExt cx="10668000" cy="3161565"/>
          </a:xfrm>
        </p:grpSpPr>
        <p:sp>
          <p:nvSpPr>
            <p:cNvPr id="364" name="Google Shape;364;p1"/>
            <p:cNvSpPr txBox="1"/>
            <p:nvPr/>
          </p:nvSpPr>
          <p:spPr>
            <a:xfrm>
              <a:off x="762000" y="2375788"/>
              <a:ext cx="10668000" cy="1143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3366"/>
                  </a:solidFill>
                  <a:latin typeface="Noto Sans JP"/>
                  <a:ea typeface="Noto Sans JP"/>
                  <a:cs typeface="Noto Sans JP"/>
                  <a:sym typeface="Noto Sans JP"/>
                </a:rPr>
                <a:t>2026年 </a:t>
              </a:r>
              <a:endParaRPr sz="48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3366"/>
                  </a:solidFill>
                  <a:latin typeface="Noto Sans JP"/>
                  <a:ea typeface="Noto Sans JP"/>
                  <a:cs typeface="Noto Sans JP"/>
                  <a:sym typeface="Noto Sans JP"/>
                </a:rPr>
                <a:t>熱中症対策機材</a:t>
              </a:r>
              <a:endParaRPr sz="48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4800"/>
                <a:buFont typeface="Arial"/>
                <a:buNone/>
              </a:pPr>
              <a:r>
                <a:rPr lang="ja-JP" sz="4800" b="1" i="0" u="none" strike="noStrike" cap="none">
                  <a:solidFill>
                    <a:srgbClr val="003366"/>
                  </a:solidFill>
                  <a:latin typeface="Noto Sans JP"/>
                  <a:ea typeface="Noto Sans JP"/>
                  <a:cs typeface="Noto Sans JP"/>
                  <a:sym typeface="Noto Sans JP"/>
                </a:rPr>
                <a:t>上枠付き脚立・作業台 ご紹介</a:t>
              </a:r>
              <a:endParaRPr sz="4800" b="1" i="0" u="none" strike="noStrike" cap="none">
                <a:solidFill>
                  <a:srgbClr val="003366"/>
                </a:solidFill>
                <a:latin typeface="Noto Sans JP"/>
                <a:ea typeface="Noto Sans JP"/>
                <a:cs typeface="Noto Sans JP"/>
                <a:sym typeface="Noto Sans JP"/>
              </a:endParaRPr>
            </a:p>
          </p:txBody>
        </p:sp>
        <p:sp>
          <p:nvSpPr>
            <p:cNvPr id="365" name="Google Shape;365;p1"/>
            <p:cNvSpPr txBox="1"/>
            <p:nvPr/>
          </p:nvSpPr>
          <p:spPr>
            <a:xfrm>
              <a:off x="762000" y="4965853"/>
              <a:ext cx="10668000" cy="571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ja-JP" sz="2800" b="1" i="0" u="none" strike="noStrike" cap="none">
                  <a:solidFill>
                    <a:srgbClr val="555555"/>
                  </a:solidFill>
                  <a:latin typeface="Noto Sans JP"/>
                  <a:ea typeface="Noto Sans JP"/>
                  <a:cs typeface="Noto Sans JP"/>
                  <a:sym typeface="Noto Sans JP"/>
                </a:rPr>
                <a:t>熱中症対策機材の現場環境に適した機材活用</a:t>
              </a:r>
              <a:endParaRPr sz="2800" b="1" i="0" u="none" strike="noStrike" cap="none">
                <a:solidFill>
                  <a:srgbClr val="55555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55555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800"/>
                <a:buFont typeface="Arial"/>
                <a:buNone/>
              </a:pPr>
              <a:r>
                <a:rPr lang="ja-JP" sz="2800" b="1" i="0" u="none" strike="noStrike" cap="none">
                  <a:solidFill>
                    <a:srgbClr val="555555"/>
                  </a:solidFill>
                  <a:latin typeface="Noto Sans JP"/>
                  <a:ea typeface="Noto Sans JP"/>
                  <a:cs typeface="Noto Sans JP"/>
                  <a:sym typeface="Noto Sans JP"/>
                </a:rPr>
                <a:t>安全な高所作業のための上枠付き脚立の特徴と注意点</a:t>
              </a:r>
              <a:endParaRPr sz="2800" b="1" i="0" u="none" strike="noStrike" cap="none">
                <a:solidFill>
                  <a:srgbClr val="55555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555555"/>
                </a:solidFill>
                <a:latin typeface="Noto Sans JP"/>
                <a:ea typeface="Noto Sans JP"/>
                <a:cs typeface="Noto Sans JP"/>
                <a:sym typeface="Noto Sans JP"/>
              </a:endParaRPr>
            </a:p>
          </p:txBody>
        </p:sp>
      </p:grpSp>
      <p:grpSp>
        <p:nvGrpSpPr>
          <p:cNvPr id="366" name="Google Shape;366;p1"/>
          <p:cNvGrpSpPr/>
          <p:nvPr/>
        </p:nvGrpSpPr>
        <p:grpSpPr>
          <a:xfrm>
            <a:off x="762000" y="5599850"/>
            <a:ext cx="10668000" cy="1040303"/>
            <a:chOff x="762000" y="5599850"/>
            <a:chExt cx="10668000" cy="1040303"/>
          </a:xfrm>
        </p:grpSpPr>
        <p:sp>
          <p:nvSpPr>
            <p:cNvPr id="367" name="Google Shape;367;p1"/>
            <p:cNvSpPr/>
            <p:nvPr/>
          </p:nvSpPr>
          <p:spPr>
            <a:xfrm>
              <a:off x="762000" y="5599850"/>
              <a:ext cx="10668000" cy="19200"/>
            </a:xfrm>
            <a:prstGeom prst="rect">
              <a:avLst/>
            </a:prstGeom>
            <a:solidFill>
              <a:srgbClr val="DDDDD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
            <p:cNvSpPr txBox="1"/>
            <p:nvPr/>
          </p:nvSpPr>
          <p:spPr>
            <a:xfrm>
              <a:off x="762000" y="5878153"/>
              <a:ext cx="10668000" cy="762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ja-JP" sz="1800" b="0" i="0" u="none" strike="noStrike" cap="none">
                  <a:solidFill>
                    <a:srgbClr val="333333"/>
                  </a:solidFill>
                  <a:latin typeface="Noto Sans JP"/>
                  <a:ea typeface="Noto Sans JP"/>
                  <a:cs typeface="Noto Sans JP"/>
                  <a:sym typeface="Noto Sans JP"/>
                </a:rPr>
                <a:t>2026年5月</a:t>
              </a:r>
              <a:r>
                <a:rPr lang="ja-JP" sz="1800">
                  <a:solidFill>
                    <a:srgbClr val="333333"/>
                  </a:solidFill>
                  <a:latin typeface="Noto Sans JP"/>
                  <a:ea typeface="Noto Sans JP"/>
                  <a:cs typeface="Noto Sans JP"/>
                  <a:sym typeface="Noto Sans JP"/>
                </a:rPr>
                <a:t>29</a:t>
              </a:r>
              <a:r>
                <a:rPr lang="ja-JP" sz="1800" b="0" i="0" u="none" strike="noStrike" cap="none">
                  <a:solidFill>
                    <a:srgbClr val="333333"/>
                  </a:solidFill>
                  <a:latin typeface="Noto Sans JP"/>
                  <a:ea typeface="Noto Sans JP"/>
                  <a:cs typeface="Noto Sans JP"/>
                  <a:sym typeface="Noto Sans JP"/>
                </a:rPr>
                <a:t>日</a:t>
              </a:r>
              <a:endParaRPr sz="1800" b="0" i="0" u="none" strike="noStrike" cap="none">
                <a:solidFill>
                  <a:srgbClr val="333333"/>
                </a:solidFill>
                <a:latin typeface="Noto Sans JP"/>
                <a:ea typeface="Noto Sans JP"/>
                <a:cs typeface="Noto Sans JP"/>
                <a:sym typeface="Noto Sans JP"/>
              </a:endParaRPr>
            </a:p>
            <a:p>
              <a:pPr marL="0" marR="0" lvl="0" indent="0" algn="r" rtl="0">
                <a:lnSpc>
                  <a:spcPct val="100000"/>
                </a:lnSpc>
                <a:spcBef>
                  <a:spcPts val="375"/>
                </a:spcBef>
                <a:spcAft>
                  <a:spcPts val="0"/>
                </a:spcAft>
                <a:buClr>
                  <a:srgbClr val="000000"/>
                </a:buClr>
                <a:buSzPts val="1800"/>
                <a:buFont typeface="Arial"/>
                <a:buNone/>
              </a:pPr>
              <a:r>
                <a:rPr lang="ja-JP" sz="1800" b="1" i="0" u="none" strike="noStrike" cap="none">
                  <a:solidFill>
                    <a:srgbClr val="333333"/>
                  </a:solidFill>
                  <a:latin typeface="Noto Sans JP"/>
                  <a:ea typeface="Noto Sans JP"/>
                  <a:cs typeface="Noto Sans JP"/>
                  <a:sym typeface="Noto Sans JP"/>
                </a:rPr>
                <a:t>株式会社エバー商会</a:t>
              </a:r>
              <a:endParaRPr sz="1800" b="1" i="0" u="none" strike="noStrike" cap="none">
                <a:solidFill>
                  <a:srgbClr val="333333"/>
                </a:solidFill>
                <a:latin typeface="Noto Sans JP"/>
                <a:ea typeface="Noto Sans JP"/>
                <a:cs typeface="Noto Sans JP"/>
                <a:sym typeface="Noto Sans J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5"/>
        <p:cNvGrpSpPr/>
        <p:nvPr/>
      </p:nvGrpSpPr>
      <p:grpSpPr>
        <a:xfrm>
          <a:off x="0" y="0"/>
          <a:ext cx="0" cy="0"/>
          <a:chOff x="0" y="0"/>
          <a:chExt cx="0" cy="0"/>
        </a:xfrm>
      </p:grpSpPr>
      <p:grpSp>
        <p:nvGrpSpPr>
          <p:cNvPr id="526" name="Google Shape;526;p10"/>
          <p:cNvGrpSpPr/>
          <p:nvPr/>
        </p:nvGrpSpPr>
        <p:grpSpPr>
          <a:xfrm>
            <a:off x="0" y="0"/>
            <a:ext cx="12192000" cy="1047750"/>
            <a:chOff x="0" y="0"/>
            <a:chExt cx="12192000" cy="1047750"/>
          </a:xfrm>
        </p:grpSpPr>
        <p:sp>
          <p:nvSpPr>
            <p:cNvPr id="527" name="Google Shape;527;p10"/>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10"/>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10"/>
            <p:cNvSpPr txBox="1"/>
            <p:nvPr/>
          </p:nvSpPr>
          <p:spPr>
            <a:xfrm>
              <a:off x="762000" y="476250"/>
              <a:ext cx="10668000" cy="571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AIとセンサーで、仲間の異変をいち早くキャッチ</a:t>
              </a:r>
              <a:endParaRPr sz="3200" b="1" i="0" u="none" strike="noStrike" cap="none">
                <a:solidFill>
                  <a:srgbClr val="003366"/>
                </a:solidFill>
                <a:latin typeface="Noto Sans JP"/>
                <a:ea typeface="Noto Sans JP"/>
                <a:cs typeface="Noto Sans JP"/>
                <a:sym typeface="Noto Sans JP"/>
              </a:endParaRPr>
            </a:p>
          </p:txBody>
        </p:sp>
      </p:grpSp>
      <p:sp>
        <p:nvSpPr>
          <p:cNvPr id="530" name="Google Shape;530;p10"/>
          <p:cNvSpPr/>
          <p:nvPr/>
        </p:nvSpPr>
        <p:spPr>
          <a:xfrm>
            <a:off x="116006" y="1333500"/>
            <a:ext cx="11313994" cy="4000500"/>
          </a:xfrm>
          <a:prstGeom prst="roundRect">
            <a:avLst>
              <a:gd name="adj" fmla="val 3571"/>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1" name="Google Shape;531;p10"/>
          <p:cNvPicPr preferRelativeResize="0"/>
          <p:nvPr/>
        </p:nvPicPr>
        <p:blipFill rotWithShape="1">
          <a:blip r:embed="rId4">
            <a:alphaModFix/>
          </a:blip>
          <a:srcRect l="3948"/>
          <a:stretch/>
        </p:blipFill>
        <p:spPr>
          <a:xfrm>
            <a:off x="228194" y="1619250"/>
            <a:ext cx="6179400" cy="3429000"/>
          </a:xfrm>
          <a:prstGeom prst="roundRect">
            <a:avLst>
              <a:gd name="adj" fmla="val 2777"/>
            </a:avLst>
          </a:prstGeom>
          <a:noFill/>
          <a:ln>
            <a:noFill/>
          </a:ln>
        </p:spPr>
      </p:pic>
      <p:pic>
        <p:nvPicPr>
          <p:cNvPr id="532" name="Google Shape;532;p10"/>
          <p:cNvPicPr preferRelativeResize="0"/>
          <p:nvPr/>
        </p:nvPicPr>
        <p:blipFill rotWithShape="1">
          <a:blip r:embed="rId5">
            <a:alphaModFix/>
          </a:blip>
          <a:srcRect t="4498"/>
          <a:stretch/>
        </p:blipFill>
        <p:spPr>
          <a:xfrm>
            <a:off x="6505025" y="1047750"/>
            <a:ext cx="4924975" cy="3098375"/>
          </a:xfrm>
          <a:prstGeom prst="rect">
            <a:avLst/>
          </a:prstGeom>
          <a:noFill/>
          <a:ln>
            <a:noFill/>
          </a:ln>
        </p:spPr>
      </p:pic>
      <p:pic>
        <p:nvPicPr>
          <p:cNvPr id="533" name="Google Shape;533;p10"/>
          <p:cNvPicPr preferRelativeResize="0"/>
          <p:nvPr/>
        </p:nvPicPr>
        <p:blipFill rotWithShape="1">
          <a:blip r:embed="rId6">
            <a:alphaModFix/>
          </a:blip>
          <a:srcRect/>
          <a:stretch/>
        </p:blipFill>
        <p:spPr>
          <a:xfrm>
            <a:off x="7045953" y="3273697"/>
            <a:ext cx="4217648" cy="2578475"/>
          </a:xfrm>
          <a:prstGeom prst="rect">
            <a:avLst/>
          </a:prstGeom>
          <a:noFill/>
          <a:ln>
            <a:noFill/>
          </a:ln>
        </p:spPr>
      </p:pic>
      <p:grpSp>
        <p:nvGrpSpPr>
          <p:cNvPr id="534" name="Google Shape;534;p10"/>
          <p:cNvGrpSpPr/>
          <p:nvPr/>
        </p:nvGrpSpPr>
        <p:grpSpPr>
          <a:xfrm>
            <a:off x="762000" y="5524500"/>
            <a:ext cx="10668000" cy="1047900"/>
            <a:chOff x="762000" y="5524500"/>
            <a:chExt cx="10668000" cy="1047900"/>
          </a:xfrm>
        </p:grpSpPr>
        <p:sp>
          <p:nvSpPr>
            <p:cNvPr id="535" name="Google Shape;535;p10"/>
            <p:cNvSpPr/>
            <p:nvPr/>
          </p:nvSpPr>
          <p:spPr>
            <a:xfrm>
              <a:off x="762000" y="5524500"/>
              <a:ext cx="10668000" cy="1047900"/>
            </a:xfrm>
            <a:prstGeom prst="roundRect">
              <a:avLst>
                <a:gd name="adj" fmla="val 9090"/>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10"/>
            <p:cNvSpPr txBox="1"/>
            <p:nvPr/>
          </p:nvSpPr>
          <p:spPr>
            <a:xfrm>
              <a:off x="1047750" y="5524500"/>
              <a:ext cx="10096500" cy="10479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ヘルメットにつけるだけで仲間同士で見守りあえるセンサーや、顔をかざすだけでAIが</a:t>
              </a:r>
              <a:endParaRPr sz="1800" b="1" i="0" u="none" strike="noStrike" cap="none">
                <a:solidFill>
                  <a:srgbClr val="0369A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 暑熱状態判定してくれるシステムもあります。</a:t>
              </a:r>
              <a:endParaRPr sz="1800" b="1" i="0" u="none" strike="noStrike" cap="none">
                <a:solidFill>
                  <a:srgbClr val="0369A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一人作業になりがちな現場こそ、テクノロジーの力を借りましょう。</a:t>
              </a:r>
              <a:endParaRPr sz="1800" b="1" i="0" u="none" strike="noStrike" cap="none">
                <a:solidFill>
                  <a:srgbClr val="0369A1"/>
                </a:solidFill>
                <a:latin typeface="Noto Sans JP"/>
                <a:ea typeface="Noto Sans JP"/>
                <a:cs typeface="Noto Sans JP"/>
                <a:sym typeface="Noto Sans J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0"/>
        <p:cNvGrpSpPr/>
        <p:nvPr/>
      </p:nvGrpSpPr>
      <p:grpSpPr>
        <a:xfrm>
          <a:off x="0" y="0"/>
          <a:ext cx="0" cy="0"/>
          <a:chOff x="0" y="0"/>
          <a:chExt cx="0" cy="0"/>
        </a:xfrm>
      </p:grpSpPr>
      <p:grpSp>
        <p:nvGrpSpPr>
          <p:cNvPr id="541" name="Google Shape;541;p11"/>
          <p:cNvGrpSpPr/>
          <p:nvPr/>
        </p:nvGrpSpPr>
        <p:grpSpPr>
          <a:xfrm>
            <a:off x="0" y="0"/>
            <a:ext cx="12192000" cy="1000125"/>
            <a:chOff x="0" y="0"/>
            <a:chExt cx="12192000" cy="1000125"/>
          </a:xfrm>
        </p:grpSpPr>
        <p:sp>
          <p:nvSpPr>
            <p:cNvPr id="542" name="Google Shape;542;p11"/>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11"/>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11"/>
            <p:cNvSpPr txBox="1"/>
            <p:nvPr/>
          </p:nvSpPr>
          <p:spPr>
            <a:xfrm>
              <a:off x="762000" y="428625"/>
              <a:ext cx="10668000" cy="57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体内からの対策（水分・塩分補給）</a:t>
              </a:r>
              <a:endParaRPr sz="2800" b="1" i="0" u="none" strike="noStrike" cap="none">
                <a:solidFill>
                  <a:srgbClr val="003366"/>
                </a:solidFill>
                <a:latin typeface="Noto Sans JP"/>
                <a:ea typeface="Noto Sans JP"/>
                <a:cs typeface="Noto Sans JP"/>
                <a:sym typeface="Noto Sans JP"/>
              </a:endParaRPr>
            </a:p>
          </p:txBody>
        </p:sp>
      </p:grpSp>
      <p:grpSp>
        <p:nvGrpSpPr>
          <p:cNvPr id="545" name="Google Shape;545;p11"/>
          <p:cNvGrpSpPr/>
          <p:nvPr/>
        </p:nvGrpSpPr>
        <p:grpSpPr>
          <a:xfrm>
            <a:off x="762000" y="1238250"/>
            <a:ext cx="10668000" cy="762000"/>
            <a:chOff x="762000" y="1238250"/>
            <a:chExt cx="10668000" cy="762000"/>
          </a:xfrm>
        </p:grpSpPr>
        <p:sp>
          <p:nvSpPr>
            <p:cNvPr id="546" name="Google Shape;546;p11"/>
            <p:cNvSpPr/>
            <p:nvPr/>
          </p:nvSpPr>
          <p:spPr>
            <a:xfrm>
              <a:off x="762000" y="1238250"/>
              <a:ext cx="10668000" cy="762000"/>
            </a:xfrm>
            <a:prstGeom prst="roundRect">
              <a:avLst>
                <a:gd name="adj" fmla="val 12500"/>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1"/>
            <p:cNvSpPr txBox="1"/>
            <p:nvPr/>
          </p:nvSpPr>
          <p:spPr>
            <a:xfrm>
              <a:off x="762000" y="1238250"/>
              <a:ext cx="10668000" cy="76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rgbClr val="FFFFFF"/>
                  </a:solidFill>
                  <a:latin typeface="Noto Sans JP"/>
                  <a:ea typeface="Noto Sans JP"/>
                  <a:cs typeface="Noto Sans JP"/>
                  <a:sym typeface="Noto Sans JP"/>
                </a:rPr>
                <a:t>喉が渇く「前」の補給が絶対条件</a:t>
              </a:r>
              <a:endParaRPr sz="2400" b="1" i="0" u="none" strike="noStrike" cap="none">
                <a:solidFill>
                  <a:srgbClr val="FFFFFF"/>
                </a:solidFill>
                <a:latin typeface="Noto Sans JP"/>
                <a:ea typeface="Noto Sans JP"/>
                <a:cs typeface="Noto Sans JP"/>
                <a:sym typeface="Noto Sans JP"/>
              </a:endParaRPr>
            </a:p>
          </p:txBody>
        </p:sp>
      </p:grpSp>
      <p:grpSp>
        <p:nvGrpSpPr>
          <p:cNvPr id="548" name="Google Shape;548;p11"/>
          <p:cNvGrpSpPr/>
          <p:nvPr/>
        </p:nvGrpSpPr>
        <p:grpSpPr>
          <a:xfrm>
            <a:off x="762000" y="2190750"/>
            <a:ext cx="10668000" cy="3238500"/>
            <a:chOff x="762000" y="2190750"/>
            <a:chExt cx="10668000" cy="3238500"/>
          </a:xfrm>
        </p:grpSpPr>
        <p:sp>
          <p:nvSpPr>
            <p:cNvPr id="549" name="Google Shape;549;p11"/>
            <p:cNvSpPr/>
            <p:nvPr/>
          </p:nvSpPr>
          <p:spPr>
            <a:xfrm>
              <a:off x="762000" y="2190750"/>
              <a:ext cx="10668000" cy="3238500"/>
            </a:xfrm>
            <a:prstGeom prst="roundRect">
              <a:avLst>
                <a:gd name="adj" fmla="val 441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0" name="Google Shape;550;p11" descr="A clean, refreshing image of a glass of water with ice cubes and a small bowl of sea salt on a wooden table, bright and natural lighting, high quality photography."/>
            <p:cNvPicPr preferRelativeResize="0"/>
            <p:nvPr/>
          </p:nvPicPr>
          <p:blipFill rotWithShape="1">
            <a:blip r:embed="rId4" cstate="screen">
              <a:alphaModFix/>
              <a:extLst>
                <a:ext uri="{28A0092B-C50C-407E-A947-70E740481C1C}">
                  <a14:useLocalDpi xmlns:a14="http://schemas.microsoft.com/office/drawing/2010/main"/>
                </a:ext>
              </a:extLst>
            </a:blip>
            <a:srcRect t="16667" b="16667"/>
            <a:stretch/>
          </p:blipFill>
          <p:spPr>
            <a:xfrm>
              <a:off x="1047750" y="2381250"/>
              <a:ext cx="4286400" cy="2857500"/>
            </a:xfrm>
            <a:prstGeom prst="roundRect">
              <a:avLst>
                <a:gd name="adj" fmla="val 5000"/>
              </a:avLst>
            </a:prstGeom>
            <a:noFill/>
            <a:ln>
              <a:noFill/>
            </a:ln>
          </p:spPr>
        </p:pic>
        <p:sp>
          <p:nvSpPr>
            <p:cNvPr id="551" name="Google Shape;551;p11"/>
            <p:cNvSpPr txBox="1"/>
            <p:nvPr/>
          </p:nvSpPr>
          <p:spPr>
            <a:xfrm>
              <a:off x="5524500" y="2381250"/>
              <a:ext cx="5524500" cy="285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EF4444"/>
                  </a:solidFill>
                  <a:latin typeface="Noto Sans JP"/>
                  <a:ea typeface="Noto Sans JP"/>
                  <a:cs typeface="Noto Sans JP"/>
                  <a:sym typeface="Noto Sans JP"/>
                </a:rPr>
                <a:t>喉が渇いた時には、すでに脱水が始まっています。</a:t>
              </a:r>
              <a:endParaRPr sz="1800" b="1" i="0" u="none" strike="noStrike" cap="none">
                <a:solidFill>
                  <a:srgbClr val="EF4444"/>
                </a:solidFill>
                <a:latin typeface="Noto Sans JP"/>
                <a:ea typeface="Noto Sans JP"/>
                <a:cs typeface="Noto Sans JP"/>
                <a:sym typeface="Noto Sans JP"/>
              </a:endParaRPr>
            </a:p>
            <a:p>
              <a:pPr marL="0" marR="0" lvl="0" indent="0" algn="l" rtl="0">
                <a:lnSpc>
                  <a:spcPct val="100000"/>
                </a:lnSpc>
                <a:spcBef>
                  <a:spcPts val="1125"/>
                </a:spcBef>
                <a:spcAft>
                  <a:spcPts val="0"/>
                </a:spcAft>
                <a:buClr>
                  <a:srgbClr val="000000"/>
                </a:buClr>
                <a:buSzPts val="1600"/>
                <a:buFont typeface="Arial"/>
                <a:buNone/>
              </a:pPr>
              <a:r>
                <a:rPr lang="ja-JP" sz="1600" b="1" i="0" u="none" strike="noStrike" cap="none">
                  <a:solidFill>
                    <a:srgbClr val="1E293B"/>
                  </a:solidFill>
                  <a:latin typeface="Noto Sans JP"/>
                  <a:ea typeface="Noto Sans JP"/>
                  <a:cs typeface="Noto Sans JP"/>
                  <a:sym typeface="Noto Sans JP"/>
                </a:rPr>
                <a:t>こまめな補給のタイミング</a:t>
              </a:r>
              <a:endParaRPr sz="1400" b="0" i="0" u="none" strike="noStrike" cap="none">
                <a:solidFill>
                  <a:srgbClr val="1E293B"/>
                </a:solidFill>
                <a:latin typeface="Noto Sans JP"/>
                <a:ea typeface="Noto Sans JP"/>
                <a:cs typeface="Noto Sans JP"/>
                <a:sym typeface="Noto Sans JP"/>
              </a:endParaRPr>
            </a:p>
            <a:p>
              <a:pPr marL="457200" marR="0" lvl="0" indent="-317500" algn="l" rtl="0">
                <a:lnSpc>
                  <a:spcPct val="100000"/>
                </a:lnSpc>
                <a:spcBef>
                  <a:spcPts val="1500"/>
                </a:spcBef>
                <a:spcAft>
                  <a:spcPts val="0"/>
                </a:spcAft>
                <a:buClr>
                  <a:srgbClr val="1E293B"/>
                </a:buClr>
                <a:buSzPts val="1400"/>
                <a:buFont typeface="Noto Sans JP"/>
                <a:buChar char="●"/>
              </a:pPr>
              <a:r>
                <a:rPr lang="ja-JP" sz="1400" b="0" i="0" u="none" strike="noStrike" cap="none">
                  <a:solidFill>
                    <a:srgbClr val="64748B"/>
                  </a:solidFill>
                  <a:latin typeface="Noto Sans JP"/>
                  <a:ea typeface="Noto Sans JP"/>
                  <a:cs typeface="Noto Sans JP"/>
                  <a:sym typeface="Noto Sans JP"/>
                </a:rPr>
                <a:t>作業前、休憩中、作業後など時間を決める</a:t>
              </a:r>
              <a:endParaRPr sz="1400" b="0" i="0" u="none" strike="noStrike" cap="none">
                <a:solidFill>
                  <a:srgbClr val="64748B"/>
                </a:solidFill>
                <a:latin typeface="Noto Sans JP"/>
                <a:ea typeface="Noto Sans JP"/>
                <a:cs typeface="Noto Sans JP"/>
                <a:sym typeface="Noto Sans JP"/>
              </a:endParaRPr>
            </a:p>
            <a:p>
              <a:pPr marL="0" marR="0" lvl="0" indent="0" algn="l" rtl="0">
                <a:lnSpc>
                  <a:spcPct val="100000"/>
                </a:lnSpc>
                <a:spcBef>
                  <a:spcPts val="1500"/>
                </a:spcBef>
                <a:spcAft>
                  <a:spcPts val="0"/>
                </a:spcAft>
                <a:buClr>
                  <a:srgbClr val="000000"/>
                </a:buClr>
                <a:buSzPts val="1600"/>
                <a:buFont typeface="Arial"/>
                <a:buNone/>
              </a:pPr>
              <a:r>
                <a:rPr lang="ja-JP" sz="1600" b="1" i="0" u="none" strike="noStrike" cap="none">
                  <a:solidFill>
                    <a:srgbClr val="1E293B"/>
                  </a:solidFill>
                  <a:latin typeface="Noto Sans JP"/>
                  <a:ea typeface="Noto Sans JP"/>
                  <a:cs typeface="Noto Sans JP"/>
                  <a:sym typeface="Noto Sans JP"/>
                </a:rPr>
                <a:t>水分と塩分を「セット」で</a:t>
              </a:r>
              <a:endParaRPr sz="1400" b="0" i="0" u="none" strike="noStrike" cap="none">
                <a:solidFill>
                  <a:srgbClr val="1E293B"/>
                </a:solidFill>
                <a:latin typeface="Noto Sans JP"/>
                <a:ea typeface="Noto Sans JP"/>
                <a:cs typeface="Noto Sans JP"/>
                <a:sym typeface="Noto Sans JP"/>
              </a:endParaRPr>
            </a:p>
            <a:p>
              <a:pPr marL="457200" marR="0" lvl="0" indent="-317500" algn="l" rtl="0">
                <a:lnSpc>
                  <a:spcPct val="100000"/>
                </a:lnSpc>
                <a:spcBef>
                  <a:spcPts val="1500"/>
                </a:spcBef>
                <a:spcAft>
                  <a:spcPts val="1500"/>
                </a:spcAft>
                <a:buClr>
                  <a:srgbClr val="1E293B"/>
                </a:buClr>
                <a:buSzPts val="1400"/>
                <a:buFont typeface="Noto Sans JP"/>
                <a:buChar char="●"/>
              </a:pPr>
              <a:r>
                <a:rPr lang="ja-JP" sz="1400" b="0" i="0" u="none" strike="noStrike" cap="none">
                  <a:solidFill>
                    <a:srgbClr val="64748B"/>
                  </a:solidFill>
                  <a:latin typeface="Noto Sans JP"/>
                  <a:ea typeface="Noto Sans JP"/>
                  <a:cs typeface="Noto Sans JP"/>
                  <a:sym typeface="Noto Sans JP"/>
                </a:rPr>
                <a:t>水だけを大量に飲むと、体内の塩分濃度が下がり逆効果になる恐れがあります。</a:t>
              </a:r>
              <a:endParaRPr sz="1400" b="0" i="0" u="none" strike="noStrike" cap="none">
                <a:solidFill>
                  <a:srgbClr val="64748B"/>
                </a:solidFill>
                <a:latin typeface="Noto Sans JP"/>
                <a:ea typeface="Noto Sans JP"/>
                <a:cs typeface="Noto Sans JP"/>
                <a:sym typeface="Noto Sans JP"/>
              </a:endParaRPr>
            </a:p>
          </p:txBody>
        </p:sp>
      </p:grpSp>
      <p:grpSp>
        <p:nvGrpSpPr>
          <p:cNvPr id="552" name="Google Shape;552;p11"/>
          <p:cNvGrpSpPr/>
          <p:nvPr/>
        </p:nvGrpSpPr>
        <p:grpSpPr>
          <a:xfrm>
            <a:off x="762000" y="5619750"/>
            <a:ext cx="10668000" cy="857400"/>
            <a:chOff x="762000" y="5619750"/>
            <a:chExt cx="10668000" cy="857400"/>
          </a:xfrm>
        </p:grpSpPr>
        <p:sp>
          <p:nvSpPr>
            <p:cNvPr id="553" name="Google Shape;553;p11"/>
            <p:cNvSpPr/>
            <p:nvPr/>
          </p:nvSpPr>
          <p:spPr>
            <a:xfrm>
              <a:off x="762000" y="5619750"/>
              <a:ext cx="10668000" cy="857400"/>
            </a:xfrm>
            <a:prstGeom prst="roundRect">
              <a:avLst>
                <a:gd name="adj" fmla="val 11111"/>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1"/>
            <p:cNvSpPr txBox="1"/>
            <p:nvPr/>
          </p:nvSpPr>
          <p:spPr>
            <a:xfrm>
              <a:off x="1047750" y="5619750"/>
              <a:ext cx="10096500" cy="85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「こまめに」水分と塩分を両方摂ることが、身体を守る鍵です。</a:t>
              </a:r>
              <a:endParaRPr sz="1800" b="1" i="0" u="none" strike="noStrike" cap="none">
                <a:solidFill>
                  <a:srgbClr val="0369A1"/>
                </a:solidFill>
                <a:latin typeface="Noto Sans JP"/>
                <a:ea typeface="Noto Sans JP"/>
                <a:cs typeface="Noto Sans JP"/>
                <a:sym typeface="Noto Sans J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8"/>
        <p:cNvGrpSpPr/>
        <p:nvPr/>
      </p:nvGrpSpPr>
      <p:grpSpPr>
        <a:xfrm>
          <a:off x="0" y="0"/>
          <a:ext cx="0" cy="0"/>
          <a:chOff x="0" y="0"/>
          <a:chExt cx="0" cy="0"/>
        </a:xfrm>
      </p:grpSpPr>
      <p:grpSp>
        <p:nvGrpSpPr>
          <p:cNvPr id="559" name="Google Shape;559;p12"/>
          <p:cNvGrpSpPr/>
          <p:nvPr/>
        </p:nvGrpSpPr>
        <p:grpSpPr>
          <a:xfrm>
            <a:off x="0" y="0"/>
            <a:ext cx="12192000" cy="1000125"/>
            <a:chOff x="0" y="0"/>
            <a:chExt cx="12192000" cy="1000125"/>
          </a:xfrm>
        </p:grpSpPr>
        <p:sp>
          <p:nvSpPr>
            <p:cNvPr id="560" name="Google Shape;560;p12"/>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12"/>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12"/>
            <p:cNvSpPr txBox="1"/>
            <p:nvPr/>
          </p:nvSpPr>
          <p:spPr>
            <a:xfrm>
              <a:off x="762000" y="428625"/>
              <a:ext cx="10668000" cy="57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過度な発汗時・体調不安時のレスキュー飲料</a:t>
              </a:r>
              <a:endParaRPr sz="2800" b="1" i="0" u="none" strike="noStrike" cap="none">
                <a:solidFill>
                  <a:srgbClr val="003366"/>
                </a:solidFill>
                <a:latin typeface="Noto Sans JP"/>
                <a:ea typeface="Noto Sans JP"/>
                <a:cs typeface="Noto Sans JP"/>
                <a:sym typeface="Noto Sans JP"/>
              </a:endParaRPr>
            </a:p>
          </p:txBody>
        </p:sp>
      </p:grpSp>
      <p:sp>
        <p:nvSpPr>
          <p:cNvPr id="563" name="Google Shape;563;p12"/>
          <p:cNvSpPr/>
          <p:nvPr/>
        </p:nvSpPr>
        <p:spPr>
          <a:xfrm>
            <a:off x="762000" y="1238250"/>
            <a:ext cx="10668000" cy="4000500"/>
          </a:xfrm>
          <a:prstGeom prst="roundRect">
            <a:avLst>
              <a:gd name="adj" fmla="val 3571"/>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4" name="Google Shape;564;p12"/>
          <p:cNvGrpSpPr/>
          <p:nvPr/>
        </p:nvGrpSpPr>
        <p:grpSpPr>
          <a:xfrm>
            <a:off x="1143000" y="1619250"/>
            <a:ext cx="3714750" cy="2800500"/>
            <a:chOff x="1143000" y="1619250"/>
            <a:chExt cx="3714750" cy="2800500"/>
          </a:xfrm>
        </p:grpSpPr>
        <p:pic>
          <p:nvPicPr>
            <p:cNvPr id="565" name="Google Shape;565;p12"/>
            <p:cNvPicPr preferRelativeResize="0"/>
            <p:nvPr/>
          </p:nvPicPr>
          <p:blipFill rotWithShape="1">
            <a:blip r:embed="rId4">
              <a:alphaModFix/>
            </a:blip>
            <a:srcRect/>
            <a:stretch/>
          </p:blipFill>
          <p:spPr>
            <a:xfrm>
              <a:off x="1143000" y="1619250"/>
              <a:ext cx="1143000" cy="2800500"/>
            </a:xfrm>
            <a:prstGeom prst="rect">
              <a:avLst/>
            </a:prstGeom>
            <a:noFill/>
            <a:ln>
              <a:noFill/>
            </a:ln>
          </p:spPr>
        </p:pic>
        <p:pic>
          <p:nvPicPr>
            <p:cNvPr id="566" name="Google Shape;566;p12"/>
            <p:cNvPicPr preferRelativeResize="0"/>
            <p:nvPr/>
          </p:nvPicPr>
          <p:blipFill rotWithShape="1">
            <a:blip r:embed="rId5">
              <a:alphaModFix/>
            </a:blip>
            <a:srcRect t="40" b="30"/>
            <a:stretch/>
          </p:blipFill>
          <p:spPr>
            <a:xfrm>
              <a:off x="2381250" y="1714500"/>
              <a:ext cx="1238400" cy="2638500"/>
            </a:xfrm>
            <a:prstGeom prst="rect">
              <a:avLst/>
            </a:prstGeom>
            <a:noFill/>
            <a:ln>
              <a:noFill/>
            </a:ln>
          </p:spPr>
        </p:pic>
        <p:pic>
          <p:nvPicPr>
            <p:cNvPr id="567" name="Google Shape;567;p12"/>
            <p:cNvPicPr preferRelativeResize="0"/>
            <p:nvPr/>
          </p:nvPicPr>
          <p:blipFill rotWithShape="1">
            <a:blip r:embed="rId6">
              <a:alphaModFix/>
            </a:blip>
            <a:srcRect t="30" b="20"/>
            <a:stretch/>
          </p:blipFill>
          <p:spPr>
            <a:xfrm>
              <a:off x="3714750" y="1619250"/>
              <a:ext cx="1143000" cy="2771700"/>
            </a:xfrm>
            <a:prstGeom prst="rect">
              <a:avLst/>
            </a:prstGeom>
            <a:noFill/>
            <a:ln>
              <a:noFill/>
            </a:ln>
          </p:spPr>
        </p:pic>
      </p:grpSp>
      <p:grpSp>
        <p:nvGrpSpPr>
          <p:cNvPr id="568" name="Google Shape;568;p12"/>
          <p:cNvGrpSpPr/>
          <p:nvPr/>
        </p:nvGrpSpPr>
        <p:grpSpPr>
          <a:xfrm>
            <a:off x="5048250" y="1428750"/>
            <a:ext cx="6096000" cy="2857500"/>
            <a:chOff x="5048250" y="1428750"/>
            <a:chExt cx="6096000" cy="2857500"/>
          </a:xfrm>
        </p:grpSpPr>
        <p:pic>
          <p:nvPicPr>
            <p:cNvPr id="569" name="Google Shape;569;p12"/>
            <p:cNvPicPr preferRelativeResize="0"/>
            <p:nvPr/>
          </p:nvPicPr>
          <p:blipFill rotWithShape="1">
            <a:blip r:embed="rId7">
              <a:alphaModFix/>
            </a:blip>
            <a:srcRect l="10" r="10"/>
            <a:stretch/>
          </p:blipFill>
          <p:spPr>
            <a:xfrm>
              <a:off x="5048250" y="1428750"/>
              <a:ext cx="3333900" cy="2114700"/>
            </a:xfrm>
            <a:prstGeom prst="rect">
              <a:avLst/>
            </a:prstGeom>
            <a:noFill/>
            <a:ln>
              <a:noFill/>
            </a:ln>
          </p:spPr>
        </p:pic>
        <p:pic>
          <p:nvPicPr>
            <p:cNvPr id="570" name="Google Shape;570;p1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286750" y="1428750"/>
              <a:ext cx="2857500" cy="2857500"/>
            </a:xfrm>
            <a:prstGeom prst="rect">
              <a:avLst/>
            </a:prstGeom>
            <a:noFill/>
            <a:ln>
              <a:noFill/>
            </a:ln>
          </p:spPr>
        </p:pic>
      </p:grpSp>
      <p:sp>
        <p:nvSpPr>
          <p:cNvPr id="571" name="Google Shape;571;p12"/>
          <p:cNvSpPr txBox="1"/>
          <p:nvPr/>
        </p:nvSpPr>
        <p:spPr>
          <a:xfrm>
            <a:off x="1047750" y="4496400"/>
            <a:ext cx="10096500" cy="722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rgbClr val="1E293B"/>
                </a:solidFill>
                <a:latin typeface="Noto Sans JP"/>
                <a:ea typeface="Noto Sans JP"/>
                <a:cs typeface="Noto Sans JP"/>
                <a:sym typeface="Noto Sans JP"/>
              </a:rPr>
              <a:t>普段の水分補給とは別に、大量に汗をかいた時や「少しおかしいな」と感じた時のために、</a:t>
            </a:r>
            <a:endParaRPr sz="1600" b="0" i="0" u="none" strike="noStrike" cap="none">
              <a:solidFill>
                <a:srgbClr val="1E293B"/>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600"/>
              <a:buFont typeface="Arial"/>
              <a:buNone/>
            </a:pPr>
            <a:r>
              <a:rPr lang="ja-JP" sz="1600" b="1" i="0" u="none" strike="noStrike" cap="none">
                <a:solidFill>
                  <a:srgbClr val="0369A1"/>
                </a:solidFill>
                <a:latin typeface="Noto Sans JP"/>
                <a:ea typeface="Noto Sans JP"/>
                <a:cs typeface="Noto Sans JP"/>
                <a:sym typeface="Noto Sans JP"/>
              </a:rPr>
              <a:t>吸収スピードが早い経口補水液を現場のクーラーボックスに常備しておきましょう。</a:t>
            </a:r>
            <a:endParaRPr sz="1600" b="1" i="0" u="none" strike="noStrike" cap="none">
              <a:solidFill>
                <a:srgbClr val="0369A1"/>
              </a:solidFill>
              <a:latin typeface="Noto Sans JP"/>
              <a:ea typeface="Noto Sans JP"/>
              <a:cs typeface="Noto Sans JP"/>
              <a:sym typeface="Noto Sans JP"/>
            </a:endParaRPr>
          </a:p>
        </p:txBody>
      </p:sp>
      <p:grpSp>
        <p:nvGrpSpPr>
          <p:cNvPr id="572" name="Google Shape;572;p12"/>
          <p:cNvGrpSpPr/>
          <p:nvPr/>
        </p:nvGrpSpPr>
        <p:grpSpPr>
          <a:xfrm>
            <a:off x="762000" y="5429250"/>
            <a:ext cx="10668000" cy="1143000"/>
            <a:chOff x="762000" y="5429250"/>
            <a:chExt cx="10668000" cy="1143000"/>
          </a:xfrm>
        </p:grpSpPr>
        <p:sp>
          <p:nvSpPr>
            <p:cNvPr id="573" name="Google Shape;573;p12"/>
            <p:cNvSpPr/>
            <p:nvPr/>
          </p:nvSpPr>
          <p:spPr>
            <a:xfrm>
              <a:off x="762000" y="5429250"/>
              <a:ext cx="10668000" cy="1143000"/>
            </a:xfrm>
            <a:prstGeom prst="roundRect">
              <a:avLst>
                <a:gd name="adj" fmla="val 8333"/>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12"/>
            <p:cNvSpPr txBox="1"/>
            <p:nvPr/>
          </p:nvSpPr>
          <p:spPr>
            <a:xfrm>
              <a:off x="1047750" y="5429250"/>
              <a:ext cx="10096500" cy="114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369A1"/>
                  </a:solidFill>
                  <a:latin typeface="Noto Sans JP"/>
                  <a:ea typeface="Noto Sans JP"/>
                  <a:cs typeface="Noto Sans JP"/>
                  <a:sym typeface="Noto Sans JP"/>
                </a:rPr>
                <a:t>※スポーツドリンクとの違い</a:t>
              </a:r>
              <a:endParaRPr sz="1600" b="1" i="0" u="none" strike="noStrike" cap="none">
                <a:solidFill>
                  <a:srgbClr val="0369A1"/>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400"/>
                <a:buFont typeface="Arial"/>
                <a:buNone/>
              </a:pPr>
              <a:r>
                <a:rPr lang="ja-JP" sz="1400" b="0" i="0" u="none" strike="noStrike" cap="none">
                  <a:solidFill>
                    <a:srgbClr val="0369A1"/>
                  </a:solidFill>
                  <a:latin typeface="Noto Sans JP"/>
                  <a:ea typeface="Noto Sans JP"/>
                  <a:cs typeface="Noto Sans JP"/>
                  <a:sym typeface="Noto Sans JP"/>
                </a:rPr>
                <a:t>経口補水液は、腸で最も効率よく水分と塩分が吸収されるように、計算し尽くされたバランスで作られています。</a:t>
              </a:r>
              <a:endParaRPr sz="1400" b="0" i="0" u="none" strike="noStrike" cap="none">
                <a:solidFill>
                  <a:srgbClr val="0369A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64748B"/>
                  </a:solidFill>
                  <a:latin typeface="Noto Sans JP"/>
                  <a:ea typeface="Noto Sans JP"/>
                  <a:cs typeface="Noto Sans JP"/>
                  <a:sym typeface="Noto Sans JP"/>
                </a:rPr>
                <a:t>一方、スポーツドリンクはエネルギー補給や飲みやすさを重視しているため、糖分が多く含まれています。</a:t>
              </a:r>
              <a:endParaRPr sz="1400" b="0" i="0" u="none" strike="noStrike" cap="none">
                <a:solidFill>
                  <a:srgbClr val="64748B"/>
                </a:solidFill>
                <a:latin typeface="Noto Sans JP"/>
                <a:ea typeface="Noto Sans JP"/>
                <a:cs typeface="Noto Sans JP"/>
                <a:sym typeface="Noto Sans J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8"/>
        <p:cNvGrpSpPr/>
        <p:nvPr/>
      </p:nvGrpSpPr>
      <p:grpSpPr>
        <a:xfrm>
          <a:off x="0" y="0"/>
          <a:ext cx="0" cy="0"/>
          <a:chOff x="0" y="0"/>
          <a:chExt cx="0" cy="0"/>
        </a:xfrm>
      </p:grpSpPr>
      <p:grpSp>
        <p:nvGrpSpPr>
          <p:cNvPr id="579" name="Google Shape;579;g3dec51866ed_1_4999"/>
          <p:cNvGrpSpPr/>
          <p:nvPr/>
        </p:nvGrpSpPr>
        <p:grpSpPr>
          <a:xfrm>
            <a:off x="0" y="0"/>
            <a:ext cx="12192000" cy="1000125"/>
            <a:chOff x="0" y="0"/>
            <a:chExt cx="12192000" cy="1000125"/>
          </a:xfrm>
        </p:grpSpPr>
        <p:sp>
          <p:nvSpPr>
            <p:cNvPr id="580" name="Google Shape;580;g3dec51866ed_1_4999"/>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3dec51866ed_1_4999"/>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3dec51866ed_1_4999"/>
            <p:cNvSpPr txBox="1"/>
            <p:nvPr/>
          </p:nvSpPr>
          <p:spPr>
            <a:xfrm>
              <a:off x="762000" y="428625"/>
              <a:ext cx="10668000" cy="571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休憩の楽しみに！手軽な塩分＆冷却チャージ</a:t>
              </a:r>
              <a:endParaRPr sz="2800" b="1" i="0" u="none" strike="noStrike" cap="none">
                <a:solidFill>
                  <a:srgbClr val="003366"/>
                </a:solidFill>
                <a:latin typeface="Noto Sans JP"/>
                <a:ea typeface="Noto Sans JP"/>
                <a:cs typeface="Noto Sans JP"/>
                <a:sym typeface="Noto Sans JP"/>
              </a:endParaRPr>
            </a:p>
          </p:txBody>
        </p:sp>
      </p:grpSp>
      <p:grpSp>
        <p:nvGrpSpPr>
          <p:cNvPr id="583" name="Google Shape;583;g3dec51866ed_1_4999"/>
          <p:cNvGrpSpPr/>
          <p:nvPr/>
        </p:nvGrpSpPr>
        <p:grpSpPr>
          <a:xfrm>
            <a:off x="578323" y="1333500"/>
            <a:ext cx="11008625" cy="3619500"/>
            <a:chOff x="571499" y="1333500"/>
            <a:chExt cx="11008625" cy="3619500"/>
          </a:xfrm>
        </p:grpSpPr>
        <p:sp>
          <p:nvSpPr>
            <p:cNvPr id="584" name="Google Shape;584;g3dec51866ed_1_4999"/>
            <p:cNvSpPr/>
            <p:nvPr/>
          </p:nvSpPr>
          <p:spPr>
            <a:xfrm>
              <a:off x="571499" y="1333500"/>
              <a:ext cx="11008625" cy="3619500"/>
            </a:xfrm>
            <a:prstGeom prst="roundRect">
              <a:avLst>
                <a:gd name="adj" fmla="val 3947"/>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5" name="Google Shape;585;g3dec51866ed_1_4999"/>
            <p:cNvGrpSpPr/>
            <p:nvPr/>
          </p:nvGrpSpPr>
          <p:grpSpPr>
            <a:xfrm>
              <a:off x="1040640" y="1619250"/>
              <a:ext cx="4347380" cy="2876700"/>
              <a:chOff x="1040640" y="1619250"/>
              <a:chExt cx="4347380" cy="2876700"/>
            </a:xfrm>
          </p:grpSpPr>
          <p:pic>
            <p:nvPicPr>
              <p:cNvPr id="586" name="Google Shape;586;g3dec51866ed_1_4999"/>
              <p:cNvPicPr preferRelativeResize="0"/>
              <p:nvPr/>
            </p:nvPicPr>
            <p:blipFill rotWithShape="1">
              <a:blip r:embed="rId4">
                <a:alphaModFix/>
              </a:blip>
              <a:srcRect/>
              <a:stretch/>
            </p:blipFill>
            <p:spPr>
              <a:xfrm>
                <a:off x="1040640" y="1714500"/>
                <a:ext cx="1524000" cy="2743200"/>
              </a:xfrm>
              <a:prstGeom prst="rect">
                <a:avLst/>
              </a:prstGeom>
              <a:noFill/>
              <a:ln>
                <a:noFill/>
              </a:ln>
            </p:spPr>
          </p:pic>
          <p:pic>
            <p:nvPicPr>
              <p:cNvPr id="587" name="Google Shape;587;g3dec51866ed_1_4999"/>
              <p:cNvPicPr preferRelativeResize="0"/>
              <p:nvPr/>
            </p:nvPicPr>
            <p:blipFill rotWithShape="1">
              <a:blip r:embed="rId5">
                <a:alphaModFix/>
              </a:blip>
              <a:srcRect/>
              <a:stretch/>
            </p:blipFill>
            <p:spPr>
              <a:xfrm>
                <a:off x="2721020" y="1619250"/>
                <a:ext cx="2667000" cy="2876700"/>
              </a:xfrm>
              <a:prstGeom prst="rect">
                <a:avLst/>
              </a:prstGeom>
              <a:noFill/>
              <a:ln>
                <a:noFill/>
              </a:ln>
            </p:spPr>
          </p:pic>
        </p:grpSp>
        <p:sp>
          <p:nvSpPr>
            <p:cNvPr id="588" name="Google Shape;588;g3dec51866ed_1_4999"/>
            <p:cNvSpPr txBox="1"/>
            <p:nvPr/>
          </p:nvSpPr>
          <p:spPr>
            <a:xfrm>
              <a:off x="5625716" y="1619250"/>
              <a:ext cx="5715000" cy="3048000"/>
            </a:xfrm>
            <a:prstGeom prst="rect">
              <a:avLst/>
            </a:prstGeom>
            <a:solidFill>
              <a:srgbClr val="000000">
                <a:alpha val="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EF4444"/>
                  </a:solidFill>
                  <a:latin typeface="Noto Sans JP"/>
                  <a:ea typeface="Noto Sans JP"/>
                  <a:cs typeface="Noto Sans JP"/>
                  <a:sym typeface="Noto Sans JP"/>
                </a:rPr>
                <a:t>アイススラリーの方が圧倒的に身体を冷やす効果が高い</a:t>
              </a:r>
              <a:endParaRPr sz="1800" b="1" i="0" u="none" strike="noStrike" cap="none">
                <a:solidFill>
                  <a:srgbClr val="EF4444"/>
                </a:solidFill>
                <a:latin typeface="Noto Sans JP"/>
                <a:ea typeface="Noto Sans JP"/>
                <a:cs typeface="Noto Sans JP"/>
                <a:sym typeface="Noto Sans JP"/>
              </a:endParaRPr>
            </a:p>
            <a:p>
              <a:pPr marL="0" marR="0" lvl="0" indent="0" algn="l" rtl="0">
                <a:lnSpc>
                  <a:spcPct val="100000"/>
                </a:lnSpc>
                <a:spcBef>
                  <a:spcPts val="1125"/>
                </a:spcBef>
                <a:spcAft>
                  <a:spcPts val="0"/>
                </a:spcAft>
                <a:buClr>
                  <a:srgbClr val="000000"/>
                </a:buClr>
                <a:buSzPts val="1400"/>
                <a:buFont typeface="Arial"/>
                <a:buNone/>
              </a:pPr>
              <a:r>
                <a:rPr lang="ja-JP" sz="1400" b="0" i="0" u="none" strike="noStrike" cap="none">
                  <a:solidFill>
                    <a:srgbClr val="64748B"/>
                  </a:solidFill>
                  <a:latin typeface="Noto Sans JP"/>
                  <a:ea typeface="Noto Sans JP"/>
                  <a:cs typeface="Noto Sans JP"/>
                  <a:sym typeface="Noto Sans JP"/>
                </a:rPr>
                <a:t>　単に冷たいものを飲むよりも、効率的な冷却が可能です。</a:t>
              </a:r>
              <a:endParaRPr sz="1400" b="0" i="0" u="none" strike="noStrike" cap="none">
                <a:solidFill>
                  <a:srgbClr val="64748B"/>
                </a:solidFill>
                <a:latin typeface="Noto Sans JP"/>
                <a:ea typeface="Noto Sans JP"/>
                <a:cs typeface="Noto Sans JP"/>
                <a:sym typeface="Noto Sans JP"/>
              </a:endParaRPr>
            </a:p>
            <a:p>
              <a:pPr marL="0" marR="0" lvl="0" indent="0" algn="l" rtl="0">
                <a:lnSpc>
                  <a:spcPct val="100000"/>
                </a:lnSpc>
                <a:spcBef>
                  <a:spcPts val="1125"/>
                </a:spcBef>
                <a:spcAft>
                  <a:spcPts val="0"/>
                </a:spcAft>
                <a:buClr>
                  <a:srgbClr val="000000"/>
                </a:buClr>
                <a:buSzPts val="1600"/>
                <a:buFont typeface="Arial"/>
                <a:buNone/>
              </a:pPr>
              <a:endParaRPr sz="1600" b="1" i="0" u="none" strike="noStrike" cap="none">
                <a:solidFill>
                  <a:srgbClr val="1E293B"/>
                </a:solidFill>
                <a:latin typeface="Noto Sans JP"/>
                <a:ea typeface="Noto Sans JP"/>
                <a:cs typeface="Noto Sans JP"/>
                <a:sym typeface="Noto Sans JP"/>
              </a:endParaRPr>
            </a:p>
            <a:p>
              <a:pPr marL="0" marR="0" lvl="0" indent="0" algn="l" rtl="0">
                <a:lnSpc>
                  <a:spcPct val="100000"/>
                </a:lnSpc>
                <a:spcBef>
                  <a:spcPts val="1125"/>
                </a:spcBef>
                <a:spcAft>
                  <a:spcPts val="0"/>
                </a:spcAft>
                <a:buClr>
                  <a:srgbClr val="000000"/>
                </a:buClr>
                <a:buSzPts val="1600"/>
                <a:buFont typeface="Arial"/>
                <a:buNone/>
              </a:pPr>
              <a:r>
                <a:rPr lang="ja-JP" sz="1600" b="1" i="0" u="none" strike="noStrike" cap="none">
                  <a:solidFill>
                    <a:srgbClr val="1E293B"/>
                  </a:solidFill>
                  <a:latin typeface="Noto Sans JP"/>
                  <a:ea typeface="Noto Sans JP"/>
                  <a:cs typeface="Noto Sans JP"/>
                  <a:sym typeface="Noto Sans JP"/>
                </a:rPr>
                <a:t>　身体を内側から冷やすメカニズム</a:t>
              </a:r>
              <a:endParaRPr sz="1600" b="1" i="0" u="none" strike="noStrike" cap="none">
                <a:solidFill>
                  <a:srgbClr val="1E293B"/>
                </a:solidFill>
                <a:latin typeface="Noto Sans JP"/>
                <a:ea typeface="Noto Sans JP"/>
                <a:cs typeface="Noto Sans JP"/>
                <a:sym typeface="Noto Sans JP"/>
              </a:endParaRPr>
            </a:p>
            <a:p>
              <a:pPr marL="457200" marR="0" lvl="0" indent="-317500" algn="l" rtl="0">
                <a:lnSpc>
                  <a:spcPct val="100000"/>
                </a:lnSpc>
                <a:spcBef>
                  <a:spcPts val="600"/>
                </a:spcBef>
                <a:spcAft>
                  <a:spcPts val="0"/>
                </a:spcAft>
                <a:buClr>
                  <a:srgbClr val="0369A1"/>
                </a:buClr>
                <a:buSzPts val="1400"/>
                <a:buFont typeface="Noto Sans JP"/>
                <a:buChar char="●"/>
              </a:pPr>
              <a:r>
                <a:rPr lang="ja-JP" sz="1400" b="0" i="0" u="none" strike="noStrike" cap="none">
                  <a:solidFill>
                    <a:srgbClr val="475569"/>
                  </a:solidFill>
                  <a:latin typeface="Noto Sans JP"/>
                  <a:ea typeface="Noto Sans JP"/>
                  <a:cs typeface="Noto Sans JP"/>
                  <a:sym typeface="Noto Sans JP"/>
                </a:rPr>
                <a:t>細かい氷の粒と一緒に液体を胃の中に流し込む</a:t>
              </a:r>
              <a:endParaRPr sz="1400" b="0" i="0" u="none" strike="noStrike" cap="none">
                <a:solidFill>
                  <a:srgbClr val="475569"/>
                </a:solidFill>
                <a:latin typeface="Noto Sans JP"/>
                <a:ea typeface="Noto Sans JP"/>
                <a:cs typeface="Noto Sans JP"/>
                <a:sym typeface="Noto Sans JP"/>
              </a:endParaRPr>
            </a:p>
            <a:p>
              <a:pPr marL="457200" marR="0" lvl="0" indent="-317500" algn="l" rtl="0">
                <a:lnSpc>
                  <a:spcPct val="100000"/>
                </a:lnSpc>
                <a:spcBef>
                  <a:spcPts val="750"/>
                </a:spcBef>
                <a:spcAft>
                  <a:spcPts val="0"/>
                </a:spcAft>
                <a:buClr>
                  <a:srgbClr val="0369A1"/>
                </a:buClr>
                <a:buSzPts val="1400"/>
                <a:buFont typeface="Noto Sans JP"/>
                <a:buChar char="●"/>
              </a:pPr>
              <a:r>
                <a:rPr lang="ja-JP" sz="1400" b="0" i="0" u="none" strike="noStrike" cap="none">
                  <a:solidFill>
                    <a:srgbClr val="475569"/>
                  </a:solidFill>
                  <a:latin typeface="Noto Sans JP"/>
                  <a:ea typeface="Noto Sans JP"/>
                  <a:cs typeface="Noto Sans JP"/>
                  <a:sym typeface="Noto Sans JP"/>
                </a:rPr>
                <a:t>氷が体内で溶ける時の「融解熱」を利用</a:t>
              </a:r>
              <a:endParaRPr sz="1400" b="0" i="0" u="none" strike="noStrike" cap="none">
                <a:solidFill>
                  <a:srgbClr val="475569"/>
                </a:solidFill>
                <a:latin typeface="Noto Sans JP"/>
                <a:ea typeface="Noto Sans JP"/>
                <a:cs typeface="Noto Sans JP"/>
                <a:sym typeface="Noto Sans JP"/>
              </a:endParaRPr>
            </a:p>
            <a:p>
              <a:pPr marL="457200" marR="0" lvl="0" indent="-317500" algn="l" rtl="0">
                <a:lnSpc>
                  <a:spcPct val="100000"/>
                </a:lnSpc>
                <a:spcBef>
                  <a:spcPts val="750"/>
                </a:spcBef>
                <a:spcAft>
                  <a:spcPts val="0"/>
                </a:spcAft>
                <a:buClr>
                  <a:srgbClr val="0369A1"/>
                </a:buClr>
                <a:buSzPts val="1400"/>
                <a:buFont typeface="Noto Sans JP"/>
                <a:buChar char="●"/>
              </a:pPr>
              <a:r>
                <a:rPr lang="ja-JP" sz="1400" b="0" i="0" u="none" strike="noStrike" cap="none">
                  <a:solidFill>
                    <a:srgbClr val="0A3041"/>
                  </a:solidFill>
                  <a:latin typeface="Noto Sans JP"/>
                  <a:ea typeface="Noto Sans JP"/>
                  <a:cs typeface="Noto Sans JP"/>
                  <a:sym typeface="Noto Sans JP"/>
                </a:rPr>
                <a:t>身体を内側から一気に、効率よく冷却</a:t>
              </a:r>
              <a:endParaRPr sz="1400" b="0" i="0" u="none" strike="noStrike" cap="none">
                <a:solidFill>
                  <a:srgbClr val="0A3041"/>
                </a:solidFill>
                <a:latin typeface="Noto Sans JP"/>
                <a:ea typeface="Noto Sans JP"/>
                <a:cs typeface="Noto Sans JP"/>
                <a:sym typeface="Noto Sans JP"/>
              </a:endParaRPr>
            </a:p>
          </p:txBody>
        </p:sp>
      </p:grpSp>
      <p:grpSp>
        <p:nvGrpSpPr>
          <p:cNvPr id="589" name="Google Shape;589;g3dec51866ed_1_4999"/>
          <p:cNvGrpSpPr/>
          <p:nvPr/>
        </p:nvGrpSpPr>
        <p:grpSpPr>
          <a:xfrm>
            <a:off x="762000" y="5143500"/>
            <a:ext cx="10668000" cy="1428900"/>
            <a:chOff x="762000" y="5143500"/>
            <a:chExt cx="10668000" cy="1428900"/>
          </a:xfrm>
        </p:grpSpPr>
        <p:sp>
          <p:nvSpPr>
            <p:cNvPr id="590" name="Google Shape;590;g3dec51866ed_1_4999"/>
            <p:cNvSpPr/>
            <p:nvPr/>
          </p:nvSpPr>
          <p:spPr>
            <a:xfrm>
              <a:off x="762000" y="5143500"/>
              <a:ext cx="10668000" cy="1428900"/>
            </a:xfrm>
            <a:prstGeom prst="roundRect">
              <a:avLst>
                <a:gd name="adj" fmla="val 6666"/>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1" name="Google Shape;591;g3dec51866ed_1_4999"/>
            <p:cNvGrpSpPr/>
            <p:nvPr/>
          </p:nvGrpSpPr>
          <p:grpSpPr>
            <a:xfrm>
              <a:off x="1143000" y="5210175"/>
              <a:ext cx="5143500" cy="1305000"/>
              <a:chOff x="1143000" y="5210175"/>
              <a:chExt cx="5143500" cy="1305000"/>
            </a:xfrm>
          </p:grpSpPr>
          <p:pic>
            <p:nvPicPr>
              <p:cNvPr id="592" name="Google Shape;592;g3dec51866ed_1_4999"/>
              <p:cNvPicPr preferRelativeResize="0"/>
              <p:nvPr/>
            </p:nvPicPr>
            <p:blipFill rotWithShape="1">
              <a:blip r:embed="rId6" cstate="screen">
                <a:alphaModFix/>
                <a:extLst>
                  <a:ext uri="{28A0092B-C50C-407E-A947-70E740481C1C}">
                    <a14:useLocalDpi xmlns:a14="http://schemas.microsoft.com/office/drawing/2010/main"/>
                  </a:ext>
                </a:extLst>
              </a:blip>
              <a:srcRect t="5650" b="5650"/>
              <a:stretch/>
            </p:blipFill>
            <p:spPr>
              <a:xfrm>
                <a:off x="1143000" y="5219700"/>
                <a:ext cx="2857500" cy="1285800"/>
              </a:xfrm>
              <a:prstGeom prst="rect">
                <a:avLst/>
              </a:prstGeom>
              <a:noFill/>
              <a:ln>
                <a:noFill/>
              </a:ln>
            </p:spPr>
          </p:pic>
          <p:pic>
            <p:nvPicPr>
              <p:cNvPr id="593" name="Google Shape;593;g3dec51866ed_1_4999"/>
              <p:cNvPicPr preferRelativeResize="0"/>
              <p:nvPr/>
            </p:nvPicPr>
            <p:blipFill rotWithShape="1">
              <a:blip r:embed="rId7" cstate="screen">
                <a:alphaModFix/>
                <a:extLst>
                  <a:ext uri="{28A0092B-C50C-407E-A947-70E740481C1C}">
                    <a14:useLocalDpi xmlns:a14="http://schemas.microsoft.com/office/drawing/2010/main"/>
                  </a:ext>
                </a:extLst>
              </a:blip>
              <a:srcRect t="169" b="159"/>
              <a:stretch/>
            </p:blipFill>
            <p:spPr>
              <a:xfrm>
                <a:off x="4381500" y="5210175"/>
                <a:ext cx="1905000" cy="1305000"/>
              </a:xfrm>
              <a:prstGeom prst="rect">
                <a:avLst/>
              </a:prstGeom>
              <a:noFill/>
              <a:ln>
                <a:noFill/>
              </a:ln>
            </p:spPr>
          </p:pic>
        </p:grpSp>
        <p:sp>
          <p:nvSpPr>
            <p:cNvPr id="594" name="Google Shape;594;g3dec51866ed_1_4999"/>
            <p:cNvSpPr txBox="1"/>
            <p:nvPr/>
          </p:nvSpPr>
          <p:spPr>
            <a:xfrm>
              <a:off x="6858000" y="5238750"/>
              <a:ext cx="4286400" cy="12384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369A1"/>
                  </a:solidFill>
                  <a:latin typeface="Noto Sans JP"/>
                  <a:ea typeface="Noto Sans JP"/>
                  <a:cs typeface="Noto Sans JP"/>
                  <a:sym typeface="Noto Sans JP"/>
                </a:rPr>
                <a:t>氷の粒が小さく流動性があるため、通常の氷よりも効率的に熱を奪い、身体を冷やします。</a:t>
              </a:r>
              <a:endParaRPr sz="1600" b="1" i="0" u="none" strike="noStrike" cap="none">
                <a:solidFill>
                  <a:srgbClr val="0369A1"/>
                </a:solidFill>
                <a:latin typeface="Noto Sans JP"/>
                <a:ea typeface="Noto Sans JP"/>
                <a:cs typeface="Noto Sans JP"/>
                <a:sym typeface="Noto Sans JP"/>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8"/>
        <p:cNvGrpSpPr/>
        <p:nvPr/>
      </p:nvGrpSpPr>
      <p:grpSpPr>
        <a:xfrm>
          <a:off x="0" y="0"/>
          <a:ext cx="0" cy="0"/>
          <a:chOff x="0" y="0"/>
          <a:chExt cx="0" cy="0"/>
        </a:xfrm>
      </p:grpSpPr>
      <p:sp>
        <p:nvSpPr>
          <p:cNvPr id="599" name="Google Shape;599;p14"/>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4"/>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14"/>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休憩の楽しみに！手軽な塩分＆冷却チャージ</a:t>
            </a:r>
            <a:endParaRPr sz="2800" b="1" i="0" u="none" strike="noStrike" cap="none">
              <a:solidFill>
                <a:srgbClr val="003366"/>
              </a:solidFill>
              <a:latin typeface="Noto Sans JP"/>
              <a:ea typeface="Noto Sans JP"/>
              <a:cs typeface="Noto Sans JP"/>
              <a:sym typeface="Noto Sans JP"/>
            </a:endParaRPr>
          </a:p>
        </p:txBody>
      </p:sp>
      <p:sp>
        <p:nvSpPr>
          <p:cNvPr id="602" name="Google Shape;602;p14"/>
          <p:cNvSpPr/>
          <p:nvPr/>
        </p:nvSpPr>
        <p:spPr>
          <a:xfrm>
            <a:off x="762000" y="1238250"/>
            <a:ext cx="5238900" cy="3619500"/>
          </a:xfrm>
          <a:prstGeom prst="roundRect">
            <a:avLst>
              <a:gd name="adj" fmla="val 3947"/>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4"/>
          <p:cNvSpPr/>
          <p:nvPr/>
        </p:nvSpPr>
        <p:spPr>
          <a:xfrm>
            <a:off x="6191250" y="1238250"/>
            <a:ext cx="5238900" cy="3619500"/>
          </a:xfrm>
          <a:prstGeom prst="roundRect">
            <a:avLst>
              <a:gd name="adj" fmla="val 3947"/>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14"/>
          <p:cNvSpPr/>
          <p:nvPr/>
        </p:nvSpPr>
        <p:spPr>
          <a:xfrm>
            <a:off x="762000" y="5048250"/>
            <a:ext cx="10668000" cy="1428900"/>
          </a:xfrm>
          <a:prstGeom prst="roundRect">
            <a:avLst>
              <a:gd name="adj" fmla="val 10000"/>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14"/>
          <p:cNvSpPr/>
          <p:nvPr/>
        </p:nvSpPr>
        <p:spPr>
          <a:xfrm>
            <a:off x="5905500" y="1524000"/>
            <a:ext cx="5143500" cy="30480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4"/>
          <p:cNvSpPr/>
          <p:nvPr/>
        </p:nvSpPr>
        <p:spPr>
          <a:xfrm>
            <a:off x="1666875" y="1428750"/>
            <a:ext cx="3429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14"/>
          <p:cNvSpPr txBox="1"/>
          <p:nvPr/>
        </p:nvSpPr>
        <p:spPr>
          <a:xfrm>
            <a:off x="1666875" y="1428750"/>
            <a:ext cx="3429000" cy="3810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手軽な塩分補給タブレット</a:t>
            </a:r>
            <a:endParaRPr sz="1400" b="1" i="0" u="none" strike="noStrike" cap="none">
              <a:solidFill>
                <a:srgbClr val="FFFFFF"/>
              </a:solidFill>
              <a:latin typeface="Noto Sans JP"/>
              <a:ea typeface="Noto Sans JP"/>
              <a:cs typeface="Noto Sans JP"/>
              <a:sym typeface="Noto Sans JP"/>
            </a:endParaRPr>
          </a:p>
        </p:txBody>
      </p:sp>
      <p:sp>
        <p:nvSpPr>
          <p:cNvPr id="608" name="Google Shape;608;p14"/>
          <p:cNvSpPr txBox="1"/>
          <p:nvPr/>
        </p:nvSpPr>
        <p:spPr>
          <a:xfrm>
            <a:off x="6191250" y="1524000"/>
            <a:ext cx="4953300" cy="3048000"/>
          </a:xfrm>
          <a:prstGeom prst="rect">
            <a:avLst/>
          </a:prstGeom>
          <a:solidFill>
            <a:srgbClr val="000000">
              <a:alpha val="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284C7"/>
                </a:solidFill>
                <a:latin typeface="Noto Sans JP"/>
                <a:ea typeface="Noto Sans JP"/>
                <a:cs typeface="Noto Sans JP"/>
                <a:sym typeface="Noto Sans JP"/>
              </a:rPr>
              <a:t>効果的な塩分補給の目安</a:t>
            </a:r>
            <a:endParaRPr sz="1600" b="1" i="0" u="none" strike="noStrike" cap="none">
              <a:solidFill>
                <a:srgbClr val="0284C7"/>
              </a:solidFill>
              <a:latin typeface="Noto Sans JP"/>
              <a:ea typeface="Noto Sans JP"/>
              <a:cs typeface="Noto Sans JP"/>
              <a:sym typeface="Noto Sans JP"/>
            </a:endParaRPr>
          </a:p>
          <a:p>
            <a:pPr marL="0" marR="0" lvl="0" indent="0" algn="l" rtl="0">
              <a:lnSpc>
                <a:spcPct val="100000"/>
              </a:lnSpc>
              <a:spcBef>
                <a:spcPts val="1500"/>
              </a:spcBef>
              <a:spcAft>
                <a:spcPts val="0"/>
              </a:spcAft>
              <a:buClr>
                <a:srgbClr val="000000"/>
              </a:buClr>
              <a:buSzPts val="1800"/>
              <a:buFont typeface="Arial"/>
              <a:buNone/>
            </a:pPr>
            <a:r>
              <a:rPr lang="ja-JP" sz="1800" b="1" i="0" u="none" strike="noStrike" cap="none">
                <a:solidFill>
                  <a:srgbClr val="0EA5E9"/>
                </a:solidFill>
                <a:latin typeface="Noto Sans JP"/>
                <a:ea typeface="Noto Sans JP"/>
                <a:cs typeface="Noto Sans JP"/>
                <a:sym typeface="Noto Sans JP"/>
              </a:rPr>
              <a:t>•</a:t>
            </a:r>
            <a:r>
              <a:rPr lang="ja-JP" sz="1450" b="0" i="0" u="none" strike="noStrike" cap="none">
                <a:solidFill>
                  <a:srgbClr val="1E293B"/>
                </a:solidFill>
                <a:latin typeface="Noto Sans JP"/>
                <a:ea typeface="Noto Sans JP"/>
                <a:cs typeface="Noto Sans JP"/>
                <a:sym typeface="Noto Sans JP"/>
              </a:rPr>
              <a:t>補給の目安として、</a:t>
            </a:r>
            <a:r>
              <a:rPr lang="ja-JP" sz="1450" b="1" i="0" u="none" strike="noStrike" cap="none">
                <a:solidFill>
                  <a:srgbClr val="0369A1"/>
                </a:solidFill>
                <a:latin typeface="Noto Sans JP"/>
                <a:ea typeface="Noto Sans JP"/>
                <a:cs typeface="Noto Sans JP"/>
                <a:sym typeface="Noto Sans JP"/>
              </a:rPr>
              <a:t>1Lの水に対して1～2g</a:t>
            </a:r>
            <a:r>
              <a:rPr lang="ja-JP" sz="1450" b="0" i="0" u="none" strike="noStrike" cap="none">
                <a:solidFill>
                  <a:srgbClr val="1E293B"/>
                </a:solidFill>
                <a:latin typeface="Noto Sans JP"/>
                <a:ea typeface="Noto Sans JP"/>
                <a:cs typeface="Noto Sans JP"/>
                <a:sym typeface="Noto Sans JP"/>
              </a:rPr>
              <a:t>の塩分を</a:t>
            </a:r>
            <a:endParaRPr sz="1450" b="0" i="0" u="none" strike="noStrike" cap="none">
              <a:solidFill>
                <a:srgbClr val="1E293B"/>
              </a:solidFill>
              <a:latin typeface="Noto Sans JP"/>
              <a:ea typeface="Noto Sans JP"/>
              <a:cs typeface="Noto Sans JP"/>
              <a:sym typeface="Noto Sans JP"/>
            </a:endParaRPr>
          </a:p>
          <a:p>
            <a:pPr marL="0" marR="0" lvl="0" indent="0" algn="l" rtl="0">
              <a:lnSpc>
                <a:spcPct val="100000"/>
              </a:lnSpc>
              <a:spcBef>
                <a:spcPts val="1875"/>
              </a:spcBef>
              <a:spcAft>
                <a:spcPts val="0"/>
              </a:spcAft>
              <a:buClr>
                <a:srgbClr val="000000"/>
              </a:buClr>
              <a:buSzPts val="1450"/>
              <a:buFont typeface="Arial"/>
              <a:buNone/>
            </a:pPr>
            <a:r>
              <a:rPr lang="ja-JP" sz="1450" b="0" i="0" u="none" strike="noStrike" cap="none">
                <a:solidFill>
                  <a:srgbClr val="1E293B"/>
                </a:solidFill>
                <a:latin typeface="Noto Sans JP"/>
                <a:ea typeface="Noto Sans JP"/>
                <a:cs typeface="Noto Sans JP"/>
                <a:sym typeface="Noto Sans JP"/>
              </a:rPr>
              <a:t>   補給するのが良いとされています。</a:t>
            </a:r>
            <a:endParaRPr sz="1450" b="0" i="0" u="none" strike="noStrike" cap="none">
              <a:solidFill>
                <a:srgbClr val="1E293B"/>
              </a:solidFill>
              <a:latin typeface="Noto Sans JP"/>
              <a:ea typeface="Noto Sans JP"/>
              <a:cs typeface="Noto Sans JP"/>
              <a:sym typeface="Noto Sans JP"/>
            </a:endParaRPr>
          </a:p>
          <a:p>
            <a:pPr marL="0" marR="0" lvl="0" indent="0" algn="l" rtl="0">
              <a:lnSpc>
                <a:spcPct val="100000"/>
              </a:lnSpc>
              <a:spcBef>
                <a:spcPts val="1875"/>
              </a:spcBef>
              <a:spcAft>
                <a:spcPts val="0"/>
              </a:spcAft>
              <a:buClr>
                <a:srgbClr val="000000"/>
              </a:buClr>
              <a:buSzPts val="1800"/>
              <a:buFont typeface="Arial"/>
              <a:buNone/>
            </a:pPr>
            <a:r>
              <a:rPr lang="ja-JP" sz="1800" b="1" i="0" u="none" strike="noStrike" cap="none">
                <a:solidFill>
                  <a:srgbClr val="0EA5E9"/>
                </a:solidFill>
                <a:latin typeface="Noto Sans JP"/>
                <a:ea typeface="Noto Sans JP"/>
                <a:cs typeface="Noto Sans JP"/>
                <a:sym typeface="Noto Sans JP"/>
              </a:rPr>
              <a:t>•</a:t>
            </a:r>
            <a:r>
              <a:rPr lang="ja-JP" sz="1450" b="0" i="0" u="none" strike="noStrike" cap="none">
                <a:solidFill>
                  <a:srgbClr val="1E293B"/>
                </a:solidFill>
                <a:latin typeface="Noto Sans JP"/>
                <a:ea typeface="Noto Sans JP"/>
                <a:cs typeface="Noto Sans JP"/>
                <a:sym typeface="Noto Sans JP"/>
              </a:rPr>
              <a:t>塩分チャージは、</a:t>
            </a:r>
            <a:r>
              <a:rPr lang="ja-JP" sz="1450" b="1" i="0" u="none" strike="noStrike" cap="none">
                <a:solidFill>
                  <a:srgbClr val="0369A1"/>
                </a:solidFill>
                <a:latin typeface="Noto Sans JP"/>
                <a:ea typeface="Noto Sans JP"/>
                <a:cs typeface="Noto Sans JP"/>
                <a:sym typeface="Noto Sans JP"/>
              </a:rPr>
              <a:t>1粒あたり0.1g</a:t>
            </a:r>
            <a:r>
              <a:rPr lang="ja-JP" sz="1450" b="0" i="0" u="none" strike="noStrike" cap="none">
                <a:solidFill>
                  <a:srgbClr val="1E293B"/>
                </a:solidFill>
                <a:latin typeface="Noto Sans JP"/>
                <a:ea typeface="Noto Sans JP"/>
                <a:cs typeface="Noto Sans JP"/>
                <a:sym typeface="Noto Sans JP"/>
              </a:rPr>
              <a:t>の塩分が補給できます。</a:t>
            </a:r>
            <a:endParaRPr sz="1450" b="0" i="0" u="none" strike="noStrike" cap="none">
              <a:solidFill>
                <a:srgbClr val="1E293B"/>
              </a:solidFill>
              <a:latin typeface="Noto Sans JP"/>
              <a:ea typeface="Noto Sans JP"/>
              <a:cs typeface="Noto Sans JP"/>
              <a:sym typeface="Noto Sans JP"/>
            </a:endParaRPr>
          </a:p>
          <a:p>
            <a:pPr marL="0" marR="0" lvl="0" indent="0" algn="l" rtl="0">
              <a:lnSpc>
                <a:spcPct val="100000"/>
              </a:lnSpc>
              <a:spcBef>
                <a:spcPts val="1875"/>
              </a:spcBef>
              <a:spcAft>
                <a:spcPts val="0"/>
              </a:spcAft>
              <a:buClr>
                <a:srgbClr val="000000"/>
              </a:buClr>
              <a:buSzPts val="1800"/>
              <a:buFont typeface="Arial"/>
              <a:buNone/>
            </a:pPr>
            <a:r>
              <a:rPr lang="ja-JP" sz="1800" b="1" i="0" u="none" strike="noStrike" cap="none">
                <a:solidFill>
                  <a:srgbClr val="0EA5E9"/>
                </a:solidFill>
                <a:latin typeface="Noto Sans JP"/>
                <a:ea typeface="Noto Sans JP"/>
                <a:cs typeface="Noto Sans JP"/>
                <a:sym typeface="Noto Sans JP"/>
              </a:rPr>
              <a:t>•</a:t>
            </a:r>
            <a:r>
              <a:rPr lang="ja-JP" sz="1450" b="0" i="0" u="none" strike="noStrike" cap="none">
                <a:solidFill>
                  <a:srgbClr val="1E293B"/>
                </a:solidFill>
                <a:latin typeface="Noto Sans JP"/>
                <a:ea typeface="Noto Sans JP"/>
                <a:cs typeface="Noto Sans JP"/>
                <a:sym typeface="Noto Sans JP"/>
              </a:rPr>
              <a:t>水100mLに対して1粒が同等になります。</a:t>
            </a:r>
            <a:endParaRPr sz="1450" b="0" i="0" u="none" strike="noStrike" cap="none">
              <a:solidFill>
                <a:srgbClr val="1E293B"/>
              </a:solidFill>
              <a:latin typeface="Noto Sans JP"/>
              <a:ea typeface="Noto Sans JP"/>
              <a:cs typeface="Noto Sans JP"/>
              <a:sym typeface="Noto Sans JP"/>
            </a:endParaRPr>
          </a:p>
        </p:txBody>
      </p:sp>
      <p:pic>
        <p:nvPicPr>
          <p:cNvPr id="609" name="Google Shape;609;p14"/>
          <p:cNvPicPr preferRelativeResize="0"/>
          <p:nvPr/>
        </p:nvPicPr>
        <p:blipFill rotWithShape="1">
          <a:blip r:embed="rId4" cstate="screen">
            <a:alphaModFix/>
            <a:extLst>
              <a:ext uri="{28A0092B-C50C-407E-A947-70E740481C1C}">
                <a14:useLocalDpi xmlns:a14="http://schemas.microsoft.com/office/drawing/2010/main"/>
              </a:ext>
            </a:extLst>
          </a:blip>
          <a:srcRect t="2308" b="2299"/>
          <a:stretch/>
        </p:blipFill>
        <p:spPr>
          <a:xfrm>
            <a:off x="3048000" y="5143500"/>
            <a:ext cx="1428900" cy="1238400"/>
          </a:xfrm>
          <a:prstGeom prst="rect">
            <a:avLst/>
          </a:prstGeom>
          <a:noFill/>
          <a:ln>
            <a:noFill/>
          </a:ln>
        </p:spPr>
      </p:pic>
      <p:sp>
        <p:nvSpPr>
          <p:cNvPr id="610" name="Google Shape;610;p14"/>
          <p:cNvSpPr txBox="1"/>
          <p:nvPr/>
        </p:nvSpPr>
        <p:spPr>
          <a:xfrm>
            <a:off x="1047750" y="5191125"/>
            <a:ext cx="2381400" cy="11430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冷たいゼリーで</a:t>
            </a:r>
            <a:br>
              <a:rPr lang="ja-JP" sz="1800" b="1" i="0" u="none" strike="noStrike" cap="none">
                <a:solidFill>
                  <a:srgbClr val="0369A1"/>
                </a:solidFill>
                <a:latin typeface="Noto Sans JP"/>
                <a:ea typeface="Noto Sans JP"/>
                <a:cs typeface="Noto Sans JP"/>
                <a:sym typeface="Noto Sans JP"/>
              </a:rPr>
            </a:br>
            <a:r>
              <a:rPr lang="ja-JP" sz="1800" b="1" i="0" u="none" strike="noStrike" cap="none">
                <a:solidFill>
                  <a:srgbClr val="0369A1"/>
                </a:solidFill>
                <a:latin typeface="Noto Sans JP"/>
                <a:ea typeface="Noto Sans JP"/>
                <a:cs typeface="Noto Sans JP"/>
                <a:sym typeface="Noto Sans JP"/>
              </a:rPr>
              <a:t>冷却チャージ</a:t>
            </a:r>
            <a:endParaRPr sz="1800" b="1" i="0" u="none" strike="noStrike" cap="none">
              <a:solidFill>
                <a:srgbClr val="0369A1"/>
              </a:solidFill>
              <a:latin typeface="Noto Sans JP"/>
              <a:ea typeface="Noto Sans JP"/>
              <a:cs typeface="Noto Sans JP"/>
              <a:sym typeface="Noto Sans JP"/>
            </a:endParaRPr>
          </a:p>
        </p:txBody>
      </p:sp>
      <p:grpSp>
        <p:nvGrpSpPr>
          <p:cNvPr id="611" name="Google Shape;611;p14"/>
          <p:cNvGrpSpPr/>
          <p:nvPr/>
        </p:nvGrpSpPr>
        <p:grpSpPr>
          <a:xfrm>
            <a:off x="1348300" y="2286000"/>
            <a:ext cx="4184427" cy="2626995"/>
            <a:chOff x="3504159" y="1639825"/>
            <a:chExt cx="5282700" cy="2991000"/>
          </a:xfrm>
        </p:grpSpPr>
        <p:pic>
          <p:nvPicPr>
            <p:cNvPr id="612" name="Google Shape;612;p14"/>
            <p:cNvPicPr preferRelativeResize="0"/>
            <p:nvPr/>
          </p:nvPicPr>
          <p:blipFill rotWithShape="1">
            <a:blip r:embed="rId5" cstate="screen">
              <a:alphaModFix/>
              <a:extLst>
                <a:ext uri="{28A0092B-C50C-407E-A947-70E740481C1C}">
                  <a14:useLocalDpi xmlns:a14="http://schemas.microsoft.com/office/drawing/2010/main"/>
                </a:ext>
              </a:extLst>
            </a:blip>
            <a:srcRect r="-2891"/>
            <a:stretch/>
          </p:blipFill>
          <p:spPr>
            <a:xfrm>
              <a:off x="3504159" y="1639825"/>
              <a:ext cx="5282700" cy="2991000"/>
            </a:xfrm>
            <a:prstGeom prst="rect">
              <a:avLst/>
            </a:prstGeom>
            <a:noFill/>
            <a:ln>
              <a:noFill/>
            </a:ln>
          </p:spPr>
        </p:pic>
        <p:sp>
          <p:nvSpPr>
            <p:cNvPr id="613" name="Google Shape;613;p14"/>
            <p:cNvSpPr/>
            <p:nvPr/>
          </p:nvSpPr>
          <p:spPr>
            <a:xfrm>
              <a:off x="6851176" y="4067033"/>
              <a:ext cx="511800" cy="253200"/>
            </a:xfrm>
            <a:prstGeom prst="rect">
              <a:avLst/>
            </a:prstGeom>
            <a:solidFill>
              <a:schemeClr val="lt1"/>
            </a:solidFill>
            <a:ln>
              <a:noFill/>
            </a:ln>
          </p:spPr>
          <p:txBody>
            <a:bodyPr spcFirstLastPara="1" wrap="square" lIns="56425" tIns="28175" rIns="56425" bIns="28175" anchor="ctr" anchorCtr="0">
              <a:noAutofit/>
            </a:bodyPr>
            <a:lstStyle/>
            <a:p>
              <a:pPr marL="0" marR="0" lvl="0" indent="0" algn="ctr" rtl="0">
                <a:lnSpc>
                  <a:spcPct val="100000"/>
                </a:lnSpc>
                <a:spcBef>
                  <a:spcPts val="0"/>
                </a:spcBef>
                <a:spcAft>
                  <a:spcPts val="0"/>
                </a:spcAft>
                <a:buClr>
                  <a:srgbClr val="000000"/>
                </a:buClr>
                <a:buSzPts val="1110"/>
                <a:buFont typeface="Arial"/>
                <a:buNone/>
              </a:pPr>
              <a:endParaRPr sz="1110" b="0" i="0" u="none" strike="noStrike" cap="none">
                <a:solidFill>
                  <a:schemeClr val="lt1"/>
                </a:solidFill>
                <a:latin typeface="Arial"/>
                <a:ea typeface="Arial"/>
                <a:cs typeface="Arial"/>
                <a:sym typeface="Arial"/>
              </a:endParaRPr>
            </a:p>
          </p:txBody>
        </p:sp>
        <p:sp>
          <p:nvSpPr>
            <p:cNvPr id="614" name="Google Shape;614;p14"/>
            <p:cNvSpPr/>
            <p:nvPr/>
          </p:nvSpPr>
          <p:spPr>
            <a:xfrm>
              <a:off x="5673466" y="4320209"/>
              <a:ext cx="511800" cy="253200"/>
            </a:xfrm>
            <a:prstGeom prst="rect">
              <a:avLst/>
            </a:prstGeom>
            <a:solidFill>
              <a:schemeClr val="lt1"/>
            </a:solidFill>
            <a:ln>
              <a:noFill/>
            </a:ln>
          </p:spPr>
          <p:txBody>
            <a:bodyPr spcFirstLastPara="1" wrap="square" lIns="56425" tIns="28175" rIns="56425" bIns="28175" anchor="ctr" anchorCtr="0">
              <a:noAutofit/>
            </a:bodyPr>
            <a:lstStyle/>
            <a:p>
              <a:pPr marL="0" marR="0" lvl="0" indent="0" algn="ctr" rtl="0">
                <a:lnSpc>
                  <a:spcPct val="100000"/>
                </a:lnSpc>
                <a:spcBef>
                  <a:spcPts val="0"/>
                </a:spcBef>
                <a:spcAft>
                  <a:spcPts val="0"/>
                </a:spcAft>
                <a:buClr>
                  <a:srgbClr val="000000"/>
                </a:buClr>
                <a:buSzPts val="1110"/>
                <a:buFont typeface="Arial"/>
                <a:buNone/>
              </a:pPr>
              <a:endParaRPr sz="1110" b="0" i="0" u="none" strike="noStrike" cap="none">
                <a:solidFill>
                  <a:schemeClr val="lt1"/>
                </a:solidFill>
                <a:latin typeface="Arial"/>
                <a:ea typeface="Arial"/>
                <a:cs typeface="Arial"/>
                <a:sym typeface="Arial"/>
              </a:endParaRPr>
            </a:p>
          </p:txBody>
        </p:sp>
        <p:sp>
          <p:nvSpPr>
            <p:cNvPr id="615" name="Google Shape;615;p14"/>
            <p:cNvSpPr/>
            <p:nvPr/>
          </p:nvSpPr>
          <p:spPr>
            <a:xfrm>
              <a:off x="4684852" y="4067033"/>
              <a:ext cx="511800" cy="253200"/>
            </a:xfrm>
            <a:prstGeom prst="rect">
              <a:avLst/>
            </a:prstGeom>
            <a:solidFill>
              <a:schemeClr val="lt1"/>
            </a:solidFill>
            <a:ln>
              <a:noFill/>
            </a:ln>
          </p:spPr>
          <p:txBody>
            <a:bodyPr spcFirstLastPara="1" wrap="square" lIns="56425" tIns="28175" rIns="56425" bIns="28175" anchor="ctr" anchorCtr="0">
              <a:noAutofit/>
            </a:bodyPr>
            <a:lstStyle/>
            <a:p>
              <a:pPr marL="0" marR="0" lvl="0" indent="0" algn="ctr" rtl="0">
                <a:lnSpc>
                  <a:spcPct val="100000"/>
                </a:lnSpc>
                <a:spcBef>
                  <a:spcPts val="0"/>
                </a:spcBef>
                <a:spcAft>
                  <a:spcPts val="0"/>
                </a:spcAft>
                <a:buClr>
                  <a:srgbClr val="000000"/>
                </a:buClr>
                <a:buSzPts val="1110"/>
                <a:buFont typeface="Arial"/>
                <a:buNone/>
              </a:pPr>
              <a:endParaRPr sz="1110" b="0" i="0" u="none" strike="noStrike" cap="none">
                <a:solidFill>
                  <a:schemeClr val="lt1"/>
                </a:solidFill>
                <a:latin typeface="Arial"/>
                <a:ea typeface="Arial"/>
                <a:cs typeface="Arial"/>
                <a:sym typeface="Arial"/>
              </a:endParaRPr>
            </a:p>
          </p:txBody>
        </p:sp>
        <p:sp>
          <p:nvSpPr>
            <p:cNvPr id="616" name="Google Shape;616;p14"/>
            <p:cNvSpPr/>
            <p:nvPr/>
          </p:nvSpPr>
          <p:spPr>
            <a:xfrm>
              <a:off x="3609832" y="4333511"/>
              <a:ext cx="511800" cy="253200"/>
            </a:xfrm>
            <a:prstGeom prst="rect">
              <a:avLst/>
            </a:prstGeom>
            <a:solidFill>
              <a:schemeClr val="lt1"/>
            </a:solidFill>
            <a:ln>
              <a:noFill/>
            </a:ln>
          </p:spPr>
          <p:txBody>
            <a:bodyPr spcFirstLastPara="1" wrap="square" lIns="56425" tIns="28175" rIns="56425" bIns="28175" anchor="ctr" anchorCtr="0">
              <a:noAutofit/>
            </a:bodyPr>
            <a:lstStyle/>
            <a:p>
              <a:pPr marL="0" marR="0" lvl="0" indent="0" algn="ctr" rtl="0">
                <a:lnSpc>
                  <a:spcPct val="100000"/>
                </a:lnSpc>
                <a:spcBef>
                  <a:spcPts val="0"/>
                </a:spcBef>
                <a:spcAft>
                  <a:spcPts val="0"/>
                </a:spcAft>
                <a:buClr>
                  <a:srgbClr val="000000"/>
                </a:buClr>
                <a:buSzPts val="1110"/>
                <a:buFont typeface="Arial"/>
                <a:buNone/>
              </a:pPr>
              <a:endParaRPr sz="1110" b="0" i="0" u="none" strike="noStrike" cap="none">
                <a:solidFill>
                  <a:schemeClr val="lt1"/>
                </a:solidFill>
                <a:latin typeface="Arial"/>
                <a:ea typeface="Arial"/>
                <a:cs typeface="Arial"/>
                <a:sym typeface="Arial"/>
              </a:endParaRPr>
            </a:p>
          </p:txBody>
        </p:sp>
      </p:grpSp>
      <p:sp>
        <p:nvSpPr>
          <p:cNvPr id="617" name="Google Shape;617;p14"/>
          <p:cNvSpPr txBox="1"/>
          <p:nvPr/>
        </p:nvSpPr>
        <p:spPr>
          <a:xfrm>
            <a:off x="5334000" y="5143500"/>
            <a:ext cx="5524500" cy="12384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rgbClr val="0369A1"/>
                </a:solidFill>
                <a:latin typeface="Noto Sans JP"/>
                <a:ea typeface="Noto Sans JP"/>
                <a:cs typeface="Noto Sans JP"/>
                <a:sym typeface="Noto Sans JP"/>
              </a:rPr>
              <a:t>塩分補給だけでなく、冷たいゼリー状の食品を摂取することで、身体を内側から直接冷やす効果も期待できます。休憩時の</a:t>
            </a:r>
            <a:endParaRPr sz="1500" b="0" i="0" u="none" strike="noStrike" cap="none">
              <a:solidFill>
                <a:srgbClr val="0369A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rgbClr val="0369A1"/>
                </a:solidFill>
                <a:latin typeface="Noto Sans JP"/>
                <a:ea typeface="Noto Sans JP"/>
                <a:cs typeface="Noto Sans JP"/>
                <a:sym typeface="Noto Sans JP"/>
              </a:rPr>
              <a:t>リフレッシュに最適です。</a:t>
            </a:r>
            <a:endParaRPr sz="1500" b="0" i="0" u="none" strike="noStrike" cap="none">
              <a:solidFill>
                <a:srgbClr val="0369A1"/>
              </a:solidFill>
              <a:latin typeface="Noto Sans JP"/>
              <a:ea typeface="Noto Sans JP"/>
              <a:cs typeface="Noto Sans JP"/>
              <a:sym typeface="Noto Sans JP"/>
            </a:endParaRPr>
          </a:p>
        </p:txBody>
      </p:sp>
      <p:pic>
        <p:nvPicPr>
          <p:cNvPr id="618" name="Google Shape;618;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95438" y="2000250"/>
            <a:ext cx="2282400" cy="9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2"/>
        <p:cNvGrpSpPr/>
        <p:nvPr/>
      </p:nvGrpSpPr>
      <p:grpSpPr>
        <a:xfrm>
          <a:off x="0" y="0"/>
          <a:ext cx="0" cy="0"/>
          <a:chOff x="0" y="0"/>
          <a:chExt cx="0" cy="0"/>
        </a:xfrm>
      </p:grpSpPr>
      <p:sp>
        <p:nvSpPr>
          <p:cNvPr id="623" name="Google Shape;623;p15"/>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15"/>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15"/>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身体を直接冷やす・守る（身につける装備）</a:t>
            </a:r>
            <a:endParaRPr sz="2800" b="1" i="0" u="none" strike="noStrike" cap="none">
              <a:solidFill>
                <a:srgbClr val="003366"/>
              </a:solidFill>
              <a:latin typeface="Noto Sans JP"/>
              <a:ea typeface="Noto Sans JP"/>
              <a:cs typeface="Noto Sans JP"/>
              <a:sym typeface="Noto Sans JP"/>
            </a:endParaRPr>
          </a:p>
        </p:txBody>
      </p:sp>
      <p:sp>
        <p:nvSpPr>
          <p:cNvPr id="626" name="Google Shape;626;p15"/>
          <p:cNvSpPr txBox="1"/>
          <p:nvPr/>
        </p:nvSpPr>
        <p:spPr>
          <a:xfrm>
            <a:off x="762000" y="1143000"/>
            <a:ext cx="10668000" cy="2772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475569"/>
                </a:solidFill>
                <a:latin typeface="Noto Sans JP"/>
                <a:ea typeface="Noto Sans JP"/>
                <a:cs typeface="Noto Sans JP"/>
                <a:sym typeface="Noto Sans JP"/>
              </a:rPr>
              <a:t>作業内容に合わせて、最適な「冷却装備」を選ぼう</a:t>
            </a:r>
            <a:endParaRPr sz="1800" b="1" i="0" u="none" strike="noStrike" cap="none">
              <a:solidFill>
                <a:srgbClr val="475569"/>
              </a:solidFill>
              <a:latin typeface="Noto Sans JP"/>
              <a:ea typeface="Noto Sans JP"/>
              <a:cs typeface="Noto Sans JP"/>
              <a:sym typeface="Noto Sans JP"/>
            </a:endParaRPr>
          </a:p>
        </p:txBody>
      </p:sp>
      <p:grpSp>
        <p:nvGrpSpPr>
          <p:cNvPr id="627" name="Google Shape;627;p15"/>
          <p:cNvGrpSpPr/>
          <p:nvPr/>
        </p:nvGrpSpPr>
        <p:grpSpPr>
          <a:xfrm>
            <a:off x="762000" y="1714500"/>
            <a:ext cx="10668000" cy="1714500"/>
            <a:chOff x="762000" y="1714500"/>
            <a:chExt cx="10668000" cy="1714500"/>
          </a:xfrm>
        </p:grpSpPr>
        <p:sp>
          <p:nvSpPr>
            <p:cNvPr id="628" name="Google Shape;628;p15"/>
            <p:cNvSpPr/>
            <p:nvPr/>
          </p:nvSpPr>
          <p:spPr>
            <a:xfrm>
              <a:off x="762000" y="1714500"/>
              <a:ext cx="10668000" cy="1714500"/>
            </a:xfrm>
            <a:prstGeom prst="roundRect">
              <a:avLst>
                <a:gd name="adj" fmla="val 8333"/>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5"/>
            <p:cNvSpPr txBox="1"/>
            <p:nvPr/>
          </p:nvSpPr>
          <p:spPr>
            <a:xfrm>
              <a:off x="1047750" y="1905000"/>
              <a:ext cx="10096500" cy="133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rgbClr val="1E293B"/>
                  </a:solidFill>
                  <a:latin typeface="Noto Sans JP"/>
                  <a:ea typeface="Noto Sans JP"/>
                  <a:cs typeface="Noto Sans JP"/>
                  <a:sym typeface="Noto Sans JP"/>
                </a:rPr>
                <a:t>常に動き回る作業、じっとしている作業、日向での作業、日陰での作業等。同じ現場でも状況は様々です。</a:t>
              </a:r>
              <a:endParaRPr sz="1600" b="0" i="0" u="none" strike="noStrike" cap="none">
                <a:solidFill>
                  <a:srgbClr val="1E293B"/>
                </a:solidFill>
                <a:latin typeface="Noto Sans JP"/>
                <a:ea typeface="Noto Sans JP"/>
                <a:cs typeface="Noto Sans JP"/>
                <a:sym typeface="Noto Sans JP"/>
              </a:endParaRPr>
            </a:p>
            <a:p>
              <a:pPr marL="0" marR="0" lvl="0" indent="0" algn="l" rtl="0">
                <a:lnSpc>
                  <a:spcPct val="100000"/>
                </a:lnSpc>
                <a:spcBef>
                  <a:spcPts val="750"/>
                </a:spcBef>
                <a:spcAft>
                  <a:spcPts val="0"/>
                </a:spcAft>
                <a:buClr>
                  <a:srgbClr val="000000"/>
                </a:buClr>
                <a:buSzPts val="1600"/>
                <a:buFont typeface="Arial"/>
                <a:buNone/>
              </a:pPr>
              <a:r>
                <a:rPr lang="ja-JP" sz="1600" b="1" i="0" u="none" strike="noStrike" cap="none">
                  <a:solidFill>
                    <a:srgbClr val="0284C7"/>
                  </a:solidFill>
                  <a:latin typeface="Noto Sans JP"/>
                  <a:ea typeface="Noto Sans JP"/>
                  <a:cs typeface="Noto Sans JP"/>
                  <a:sym typeface="Noto Sans JP"/>
                </a:rPr>
                <a:t>それぞれの特徴を理解して使い分けることで、疲労を大きく軽減できます。</a:t>
              </a:r>
              <a:endParaRPr sz="1600" b="1" i="0" u="none" strike="noStrike" cap="none">
                <a:solidFill>
                  <a:srgbClr val="0284C7"/>
                </a:solidFill>
                <a:latin typeface="Noto Sans JP"/>
                <a:ea typeface="Noto Sans JP"/>
                <a:cs typeface="Noto Sans JP"/>
                <a:sym typeface="Noto Sans JP"/>
              </a:endParaRPr>
            </a:p>
          </p:txBody>
        </p:sp>
      </p:grpSp>
      <p:pic>
        <p:nvPicPr>
          <p:cNvPr id="630" name="Google Shape;630;p15"/>
          <p:cNvPicPr preferRelativeResize="0"/>
          <p:nvPr/>
        </p:nvPicPr>
        <p:blipFill rotWithShape="1">
          <a:blip r:embed="rId4">
            <a:alphaModFix/>
          </a:blip>
          <a:srcRect/>
          <a:stretch/>
        </p:blipFill>
        <p:spPr>
          <a:xfrm>
            <a:off x="805854" y="3723300"/>
            <a:ext cx="10580292" cy="24046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4"/>
        <p:cNvGrpSpPr/>
        <p:nvPr/>
      </p:nvGrpSpPr>
      <p:grpSpPr>
        <a:xfrm>
          <a:off x="0" y="0"/>
          <a:ext cx="0" cy="0"/>
          <a:chOff x="0" y="0"/>
          <a:chExt cx="0" cy="0"/>
        </a:xfrm>
      </p:grpSpPr>
      <p:sp>
        <p:nvSpPr>
          <p:cNvPr id="635" name="Google Shape;635;p16"/>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16"/>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16"/>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もっとも危険な「頭と首」を直射日光から守る</a:t>
            </a:r>
            <a:endParaRPr sz="2800" b="1" i="0" u="none" strike="noStrike" cap="none">
              <a:solidFill>
                <a:srgbClr val="003366"/>
              </a:solidFill>
              <a:latin typeface="Noto Sans JP"/>
              <a:ea typeface="Noto Sans JP"/>
              <a:cs typeface="Noto Sans JP"/>
              <a:sym typeface="Noto Sans JP"/>
            </a:endParaRPr>
          </a:p>
        </p:txBody>
      </p:sp>
      <p:sp>
        <p:nvSpPr>
          <p:cNvPr id="638" name="Google Shape;638;p16"/>
          <p:cNvSpPr/>
          <p:nvPr/>
        </p:nvSpPr>
        <p:spPr>
          <a:xfrm>
            <a:off x="762000" y="1190625"/>
            <a:ext cx="10668000" cy="952500"/>
          </a:xfrm>
          <a:prstGeom prst="roundRect">
            <a:avLst>
              <a:gd name="adj" fmla="val 10000"/>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16"/>
          <p:cNvSpPr txBox="1"/>
          <p:nvPr/>
        </p:nvSpPr>
        <p:spPr>
          <a:xfrm>
            <a:off x="1047750" y="1285875"/>
            <a:ext cx="10096500" cy="7620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rgbClr val="1E293B"/>
                </a:solidFill>
                <a:latin typeface="Noto Sans JP"/>
                <a:ea typeface="Noto Sans JP"/>
                <a:cs typeface="Noto Sans JP"/>
                <a:sym typeface="Noto Sans JP"/>
              </a:rPr>
              <a:t>脳へのダメージを防ぐため、頭部と太い血管がある首元の冷却は最優先です。</a:t>
            </a:r>
            <a:endParaRPr sz="1600" b="0" i="0" u="none" strike="noStrike" cap="none">
              <a:solidFill>
                <a:srgbClr val="1E293B"/>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600"/>
              <a:buFont typeface="Arial"/>
              <a:buNone/>
            </a:pPr>
            <a:r>
              <a:rPr lang="ja-JP" sz="1600" b="1" i="0" u="none" strike="noStrike" cap="none">
                <a:solidFill>
                  <a:srgbClr val="0284C7"/>
                </a:solidFill>
                <a:latin typeface="Noto Sans JP"/>
                <a:ea typeface="Noto Sans JP"/>
                <a:cs typeface="Noto Sans JP"/>
                <a:sym typeface="Noto Sans JP"/>
              </a:rPr>
              <a:t>適切な装備（遮熱シート、ペルチェデバイス、ファン等）</a:t>
            </a:r>
            <a:r>
              <a:rPr lang="ja-JP" sz="1600" b="0" i="0" u="none" strike="noStrike" cap="none">
                <a:solidFill>
                  <a:srgbClr val="1E293B"/>
                </a:solidFill>
                <a:latin typeface="Noto Sans JP"/>
                <a:ea typeface="Noto Sans JP"/>
                <a:cs typeface="Noto Sans JP"/>
                <a:sym typeface="Noto Sans JP"/>
              </a:rPr>
              <a:t>を効果的に活用しましょう。</a:t>
            </a:r>
            <a:endParaRPr sz="1600" b="0" i="0" u="none" strike="noStrike" cap="none">
              <a:solidFill>
                <a:srgbClr val="1E293B"/>
              </a:solidFill>
              <a:latin typeface="Noto Sans JP"/>
              <a:ea typeface="Noto Sans JP"/>
              <a:cs typeface="Noto Sans JP"/>
              <a:sym typeface="Noto Sans JP"/>
            </a:endParaRPr>
          </a:p>
        </p:txBody>
      </p:sp>
      <p:sp>
        <p:nvSpPr>
          <p:cNvPr id="640" name="Google Shape;640;p16"/>
          <p:cNvSpPr/>
          <p:nvPr/>
        </p:nvSpPr>
        <p:spPr>
          <a:xfrm>
            <a:off x="762000" y="2333625"/>
            <a:ext cx="5191200" cy="4000500"/>
          </a:xfrm>
          <a:prstGeom prst="roundRect">
            <a:avLst>
              <a:gd name="adj" fmla="val 357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16"/>
          <p:cNvSpPr/>
          <p:nvPr/>
        </p:nvSpPr>
        <p:spPr>
          <a:xfrm>
            <a:off x="6238875" y="2333625"/>
            <a:ext cx="5191200" cy="4000500"/>
          </a:xfrm>
          <a:prstGeom prst="roundRect">
            <a:avLst>
              <a:gd name="adj" fmla="val 357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16"/>
          <p:cNvSpPr/>
          <p:nvPr/>
        </p:nvSpPr>
        <p:spPr>
          <a:xfrm>
            <a:off x="1924050" y="2524125"/>
            <a:ext cx="28575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16"/>
          <p:cNvSpPr txBox="1"/>
          <p:nvPr/>
        </p:nvSpPr>
        <p:spPr>
          <a:xfrm>
            <a:off x="1924050" y="2524125"/>
            <a:ext cx="2857500" cy="3810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ペルチェデバイス・遮熱効果</a:t>
            </a:r>
            <a:endParaRPr sz="1400" b="1" i="0" u="none" strike="noStrike" cap="none">
              <a:solidFill>
                <a:srgbClr val="FFFFFF"/>
              </a:solidFill>
              <a:latin typeface="Noto Sans JP"/>
              <a:ea typeface="Noto Sans JP"/>
              <a:cs typeface="Noto Sans JP"/>
              <a:sym typeface="Noto Sans JP"/>
            </a:endParaRPr>
          </a:p>
        </p:txBody>
      </p:sp>
      <p:sp>
        <p:nvSpPr>
          <p:cNvPr id="644" name="Google Shape;644;p16"/>
          <p:cNvSpPr/>
          <p:nvPr/>
        </p:nvSpPr>
        <p:spPr>
          <a:xfrm>
            <a:off x="7400925" y="2524125"/>
            <a:ext cx="28575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16"/>
          <p:cNvSpPr txBox="1"/>
          <p:nvPr/>
        </p:nvSpPr>
        <p:spPr>
          <a:xfrm>
            <a:off x="7400925" y="2524125"/>
            <a:ext cx="2857500" cy="3810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ヘルメットファン・遮熱シート</a:t>
            </a:r>
            <a:endParaRPr sz="1400" b="1" i="0" u="none" strike="noStrike" cap="none">
              <a:solidFill>
                <a:srgbClr val="FFFFFF"/>
              </a:solidFill>
              <a:latin typeface="Noto Sans JP"/>
              <a:ea typeface="Noto Sans JP"/>
              <a:cs typeface="Noto Sans JP"/>
              <a:sym typeface="Noto Sans JP"/>
            </a:endParaRPr>
          </a:p>
        </p:txBody>
      </p:sp>
      <p:pic>
        <p:nvPicPr>
          <p:cNvPr id="646" name="Google Shape;646;p16"/>
          <p:cNvPicPr preferRelativeResize="0"/>
          <p:nvPr/>
        </p:nvPicPr>
        <p:blipFill rotWithShape="1">
          <a:blip r:embed="rId4">
            <a:alphaModFix/>
          </a:blip>
          <a:srcRect t="7418" b="7410"/>
          <a:stretch/>
        </p:blipFill>
        <p:spPr>
          <a:xfrm>
            <a:off x="6953250" y="3048000"/>
            <a:ext cx="3762300" cy="3238500"/>
          </a:xfrm>
          <a:prstGeom prst="rect">
            <a:avLst/>
          </a:prstGeom>
          <a:noFill/>
          <a:ln>
            <a:noFill/>
          </a:ln>
        </p:spPr>
      </p:pic>
      <p:sp>
        <p:nvSpPr>
          <p:cNvPr id="647" name="Google Shape;647;p16"/>
          <p:cNvSpPr txBox="1"/>
          <p:nvPr/>
        </p:nvSpPr>
        <p:spPr>
          <a:xfrm>
            <a:off x="762000" y="6192275"/>
            <a:ext cx="4762500" cy="4764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首元を直接冷やすペルチェデバイス付きインナーキャップ</a:t>
            </a:r>
            <a:endParaRPr sz="1100" b="0" i="0" u="none" strike="noStrike" cap="none">
              <a:solidFill>
                <a:srgbClr val="475569"/>
              </a:solidFill>
              <a:latin typeface="Noto Sans JP"/>
              <a:ea typeface="Noto Sans JP"/>
              <a:cs typeface="Noto Sans JP"/>
              <a:sym typeface="Noto Sans JP"/>
            </a:endParaRPr>
          </a:p>
        </p:txBody>
      </p:sp>
      <p:sp>
        <p:nvSpPr>
          <p:cNvPr id="648" name="Google Shape;648;p16"/>
          <p:cNvSpPr txBox="1"/>
          <p:nvPr/>
        </p:nvSpPr>
        <p:spPr>
          <a:xfrm>
            <a:off x="6561150" y="6286500"/>
            <a:ext cx="4762500" cy="4764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ファンと遮熱シートを併用したヘルメット装備</a:t>
            </a:r>
            <a:endParaRPr sz="1100" b="0" i="0" u="none" strike="noStrike" cap="none">
              <a:solidFill>
                <a:srgbClr val="475569"/>
              </a:solidFill>
              <a:latin typeface="Noto Sans JP"/>
              <a:ea typeface="Noto Sans JP"/>
              <a:cs typeface="Noto Sans JP"/>
              <a:sym typeface="Noto Sans JP"/>
            </a:endParaRPr>
          </a:p>
        </p:txBody>
      </p:sp>
      <p:grpSp>
        <p:nvGrpSpPr>
          <p:cNvPr id="649" name="Google Shape;649;p16"/>
          <p:cNvGrpSpPr/>
          <p:nvPr/>
        </p:nvGrpSpPr>
        <p:grpSpPr>
          <a:xfrm>
            <a:off x="976300" y="3143175"/>
            <a:ext cx="4762575" cy="2811050"/>
            <a:chOff x="689872" y="1879021"/>
            <a:chExt cx="4829218" cy="2562255"/>
          </a:xfrm>
        </p:grpSpPr>
        <p:pic>
          <p:nvPicPr>
            <p:cNvPr id="650" name="Google Shape;650;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9872" y="1879021"/>
              <a:ext cx="4829218" cy="2562255"/>
            </a:xfrm>
            <a:prstGeom prst="rect">
              <a:avLst/>
            </a:prstGeom>
            <a:noFill/>
            <a:ln>
              <a:noFill/>
            </a:ln>
          </p:spPr>
        </p:pic>
        <p:sp>
          <p:nvSpPr>
            <p:cNvPr id="651" name="Google Shape;651;p16"/>
            <p:cNvSpPr/>
            <p:nvPr/>
          </p:nvSpPr>
          <p:spPr>
            <a:xfrm>
              <a:off x="777922" y="3875964"/>
              <a:ext cx="2606700" cy="436800"/>
            </a:xfrm>
            <a:prstGeom prst="rect">
              <a:avLst/>
            </a:prstGeom>
            <a:solidFill>
              <a:schemeClr val="lt1"/>
            </a:solidFill>
            <a:ln>
              <a:noFill/>
            </a:ln>
          </p:spPr>
          <p:txBody>
            <a:bodyPr spcFirstLastPara="1" wrap="square" lIns="79225" tIns="39600" rIns="79225" bIns="39600" anchor="ctr" anchorCtr="0">
              <a:noAutofit/>
            </a:bodyPr>
            <a:lstStyle/>
            <a:p>
              <a:pPr marL="0" marR="0" lvl="0" indent="0" algn="ctr" rtl="0">
                <a:lnSpc>
                  <a:spcPct val="100000"/>
                </a:lnSpc>
                <a:spcBef>
                  <a:spcPts val="0"/>
                </a:spcBef>
                <a:spcAft>
                  <a:spcPts val="0"/>
                </a:spcAft>
                <a:buClr>
                  <a:srgbClr val="000000"/>
                </a:buClr>
                <a:buSzPts val="1560"/>
                <a:buFont typeface="Arial"/>
                <a:buNone/>
              </a:pPr>
              <a:endParaRPr sz="1560" b="0" i="0" u="none" strike="noStrike" cap="none">
                <a:solidFill>
                  <a:schemeClr val="lt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5"/>
        <p:cNvGrpSpPr/>
        <p:nvPr/>
      </p:nvGrpSpPr>
      <p:grpSpPr>
        <a:xfrm>
          <a:off x="0" y="0"/>
          <a:ext cx="0" cy="0"/>
          <a:chOff x="0" y="0"/>
          <a:chExt cx="0" cy="0"/>
        </a:xfrm>
      </p:grpSpPr>
      <p:sp>
        <p:nvSpPr>
          <p:cNvPr id="656" name="Google Shape;656;p17"/>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17"/>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17"/>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もっとも危険な「頭と首」を直射日光から守る</a:t>
            </a:r>
            <a:endParaRPr sz="2800" b="1" i="0" u="none" strike="noStrike" cap="none">
              <a:solidFill>
                <a:srgbClr val="003366"/>
              </a:solidFill>
              <a:latin typeface="Noto Sans JP"/>
              <a:ea typeface="Noto Sans JP"/>
              <a:cs typeface="Noto Sans JP"/>
              <a:sym typeface="Noto Sans JP"/>
            </a:endParaRPr>
          </a:p>
        </p:txBody>
      </p:sp>
      <p:grpSp>
        <p:nvGrpSpPr>
          <p:cNvPr id="659" name="Google Shape;659;p17"/>
          <p:cNvGrpSpPr/>
          <p:nvPr/>
        </p:nvGrpSpPr>
        <p:grpSpPr>
          <a:xfrm>
            <a:off x="762000" y="1238250"/>
            <a:ext cx="10668075" cy="5048400"/>
            <a:chOff x="762000" y="1238250"/>
            <a:chExt cx="10668075" cy="5048400"/>
          </a:xfrm>
        </p:grpSpPr>
        <p:sp>
          <p:nvSpPr>
            <p:cNvPr id="660" name="Google Shape;660;p17"/>
            <p:cNvSpPr/>
            <p:nvPr/>
          </p:nvSpPr>
          <p:spPr>
            <a:xfrm>
              <a:off x="762000" y="1238250"/>
              <a:ext cx="5191200" cy="5048400"/>
            </a:xfrm>
            <a:prstGeom prst="roundRect">
              <a:avLst>
                <a:gd name="adj" fmla="val 2830"/>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17"/>
            <p:cNvSpPr/>
            <p:nvPr/>
          </p:nvSpPr>
          <p:spPr>
            <a:xfrm>
              <a:off x="6238875" y="1238250"/>
              <a:ext cx="5191200" cy="5048400"/>
            </a:xfrm>
            <a:prstGeom prst="roundRect">
              <a:avLst>
                <a:gd name="adj" fmla="val 2830"/>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17"/>
            <p:cNvSpPr/>
            <p:nvPr/>
          </p:nvSpPr>
          <p:spPr>
            <a:xfrm>
              <a:off x="2214563"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17"/>
            <p:cNvSpPr txBox="1"/>
            <p:nvPr/>
          </p:nvSpPr>
          <p:spPr>
            <a:xfrm>
              <a:off x="2214563"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ヒートバリア</a:t>
              </a:r>
              <a:endParaRPr sz="1400" b="1" i="0" u="none" strike="noStrike" cap="none">
                <a:solidFill>
                  <a:srgbClr val="FFFFFF"/>
                </a:solidFill>
                <a:latin typeface="Noto Sans JP"/>
                <a:ea typeface="Noto Sans JP"/>
                <a:cs typeface="Noto Sans JP"/>
                <a:sym typeface="Noto Sans JP"/>
              </a:endParaRPr>
            </a:p>
          </p:txBody>
        </p:sp>
        <p:sp>
          <p:nvSpPr>
            <p:cNvPr id="664" name="Google Shape;664;p17"/>
            <p:cNvSpPr/>
            <p:nvPr/>
          </p:nvSpPr>
          <p:spPr>
            <a:xfrm>
              <a:off x="7691438"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17"/>
            <p:cNvSpPr txBox="1"/>
            <p:nvPr/>
          </p:nvSpPr>
          <p:spPr>
            <a:xfrm>
              <a:off x="7691438"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エアロメッシュ</a:t>
              </a:r>
              <a:endParaRPr sz="1400" b="1" i="0" u="none" strike="noStrike" cap="none">
                <a:solidFill>
                  <a:srgbClr val="FFFFFF"/>
                </a:solidFill>
                <a:latin typeface="Noto Sans JP"/>
                <a:ea typeface="Noto Sans JP"/>
                <a:cs typeface="Noto Sans JP"/>
                <a:sym typeface="Noto Sans JP"/>
              </a:endParaRPr>
            </a:p>
          </p:txBody>
        </p:sp>
        <p:sp>
          <p:nvSpPr>
            <p:cNvPr id="666" name="Google Shape;666;p17"/>
            <p:cNvSpPr txBox="1"/>
            <p:nvPr/>
          </p:nvSpPr>
          <p:spPr>
            <a:xfrm>
              <a:off x="909258" y="2000250"/>
              <a:ext cx="4905300" cy="952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475569"/>
                  </a:solidFill>
                  <a:latin typeface="Noto Sans JP"/>
                  <a:ea typeface="Noto Sans JP"/>
                  <a:cs typeface="Noto Sans JP"/>
                  <a:sym typeface="Noto Sans JP"/>
                </a:rPr>
                <a:t>塗装ではなく、「遮熱顔料」を帽体の成形材料に練り込む</a:t>
              </a:r>
              <a:endParaRPr sz="1400" b="0" i="0" u="none" strike="noStrike" cap="none">
                <a:solidFill>
                  <a:srgbClr val="47556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475569"/>
                  </a:solidFill>
                  <a:latin typeface="Noto Sans JP"/>
                  <a:ea typeface="Noto Sans JP"/>
                  <a:cs typeface="Noto Sans JP"/>
                  <a:sym typeface="Noto Sans JP"/>
                </a:rPr>
                <a:t>という新しい試みで遮熱性能と低コストを実現しました。</a:t>
              </a:r>
              <a:endParaRPr sz="1400" b="0" i="0" u="none" strike="noStrike" cap="none">
                <a:solidFill>
                  <a:srgbClr val="475569"/>
                </a:solidFill>
                <a:latin typeface="Noto Sans JP"/>
                <a:ea typeface="Noto Sans JP"/>
                <a:cs typeface="Noto Sans JP"/>
                <a:sym typeface="Noto Sans JP"/>
              </a:endParaRPr>
            </a:p>
          </p:txBody>
        </p:sp>
        <p:sp>
          <p:nvSpPr>
            <p:cNvPr id="667" name="Google Shape;667;p17"/>
            <p:cNvSpPr txBox="1"/>
            <p:nvPr/>
          </p:nvSpPr>
          <p:spPr>
            <a:xfrm>
              <a:off x="6524625" y="2000250"/>
              <a:ext cx="4619700" cy="952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475569"/>
                  </a:solidFill>
                  <a:latin typeface="Noto Sans JP"/>
                  <a:ea typeface="Noto Sans JP"/>
                  <a:cs typeface="Noto Sans JP"/>
                  <a:sym typeface="Noto Sans JP"/>
                </a:rPr>
                <a:t>衝撃吸収ライナーを樹脂性メッシュ構造に変えたことで、通気性が飛躍的にUPしました。発泡ライナー装着時と比べ温度差-8℃</a:t>
              </a:r>
              <a:endParaRPr sz="1400" b="0" i="0" u="none" strike="noStrike" cap="none">
                <a:solidFill>
                  <a:srgbClr val="475569"/>
                </a:solidFill>
                <a:latin typeface="Noto Sans JP"/>
                <a:ea typeface="Noto Sans JP"/>
                <a:cs typeface="Noto Sans JP"/>
                <a:sym typeface="Noto Sans JP"/>
              </a:endParaRPr>
            </a:p>
          </p:txBody>
        </p:sp>
      </p:grpSp>
      <p:pic>
        <p:nvPicPr>
          <p:cNvPr id="668" name="Google Shape;668;p17"/>
          <p:cNvPicPr preferRelativeResize="0"/>
          <p:nvPr/>
        </p:nvPicPr>
        <p:blipFill rotWithShape="1">
          <a:blip r:embed="rId4">
            <a:alphaModFix/>
          </a:blip>
          <a:srcRect b="20300"/>
          <a:stretch/>
        </p:blipFill>
        <p:spPr>
          <a:xfrm>
            <a:off x="1413320" y="2730854"/>
            <a:ext cx="3888300" cy="2952900"/>
          </a:xfrm>
          <a:prstGeom prst="roundRect">
            <a:avLst>
              <a:gd name="adj" fmla="val 3225"/>
            </a:avLst>
          </a:prstGeom>
          <a:noFill/>
          <a:ln>
            <a:noFill/>
          </a:ln>
        </p:spPr>
      </p:pic>
      <p:pic>
        <p:nvPicPr>
          <p:cNvPr id="669" name="Google Shape;669;p17"/>
          <p:cNvPicPr preferRelativeResize="0"/>
          <p:nvPr/>
        </p:nvPicPr>
        <p:blipFill rotWithShape="1">
          <a:blip r:embed="rId5" cstate="screen">
            <a:alphaModFix/>
            <a:extLst>
              <a:ext uri="{28A0092B-C50C-407E-A947-70E740481C1C}">
                <a14:useLocalDpi xmlns:a14="http://schemas.microsoft.com/office/drawing/2010/main"/>
              </a:ext>
            </a:extLst>
          </a:blip>
          <a:srcRect t="70" b="70"/>
          <a:stretch/>
        </p:blipFill>
        <p:spPr>
          <a:xfrm>
            <a:off x="6524625" y="3143250"/>
            <a:ext cx="4619700" cy="3048000"/>
          </a:xfrm>
          <a:prstGeom prst="roundRect">
            <a:avLst>
              <a:gd name="adj" fmla="val 3125"/>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sp>
        <p:nvSpPr>
          <p:cNvPr id="674" name="Google Shape;674;g3dec51866ed_357_212"/>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3dec51866ed_357_212"/>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3dec51866ed_357_212"/>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もっとも危険な「頭と首」を直射日光から守る</a:t>
            </a:r>
            <a:endParaRPr sz="2800" b="1" i="0" u="none" strike="noStrike" cap="none">
              <a:solidFill>
                <a:srgbClr val="003366"/>
              </a:solidFill>
              <a:latin typeface="Noto Sans JP"/>
              <a:ea typeface="Noto Sans JP"/>
              <a:cs typeface="Noto Sans JP"/>
              <a:sym typeface="Noto Sans JP"/>
            </a:endParaRPr>
          </a:p>
        </p:txBody>
      </p:sp>
      <p:grpSp>
        <p:nvGrpSpPr>
          <p:cNvPr id="677" name="Google Shape;677;g3dec51866ed_357_212"/>
          <p:cNvGrpSpPr/>
          <p:nvPr/>
        </p:nvGrpSpPr>
        <p:grpSpPr>
          <a:xfrm>
            <a:off x="762000" y="1238250"/>
            <a:ext cx="5191200" cy="5048400"/>
            <a:chOff x="762000" y="1238250"/>
            <a:chExt cx="5191200" cy="5048400"/>
          </a:xfrm>
        </p:grpSpPr>
        <p:sp>
          <p:nvSpPr>
            <p:cNvPr id="678" name="Google Shape;678;g3dec51866ed_357_212"/>
            <p:cNvSpPr/>
            <p:nvPr/>
          </p:nvSpPr>
          <p:spPr>
            <a:xfrm>
              <a:off x="762000" y="1238250"/>
              <a:ext cx="5191200" cy="5048400"/>
            </a:xfrm>
            <a:prstGeom prst="roundRect">
              <a:avLst>
                <a:gd name="adj" fmla="val 2830"/>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3dec51866ed_357_212"/>
            <p:cNvSpPr/>
            <p:nvPr/>
          </p:nvSpPr>
          <p:spPr>
            <a:xfrm>
              <a:off x="2214563"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3dec51866ed_357_212"/>
            <p:cNvSpPr txBox="1"/>
            <p:nvPr/>
          </p:nvSpPr>
          <p:spPr>
            <a:xfrm>
              <a:off x="2214563"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接触冷感・UVカット</a:t>
              </a:r>
              <a:endParaRPr sz="1400" b="1" i="0" u="none" strike="noStrike" cap="none">
                <a:solidFill>
                  <a:srgbClr val="FFFFFF"/>
                </a:solidFill>
                <a:latin typeface="Noto Sans JP"/>
                <a:ea typeface="Noto Sans JP"/>
                <a:cs typeface="Noto Sans JP"/>
                <a:sym typeface="Noto Sans JP"/>
              </a:endParaRPr>
            </a:p>
          </p:txBody>
        </p:sp>
        <p:pic>
          <p:nvPicPr>
            <p:cNvPr id="681" name="Google Shape;681;g3dec51866ed_357_212"/>
            <p:cNvPicPr preferRelativeResize="0"/>
            <p:nvPr/>
          </p:nvPicPr>
          <p:blipFill rotWithShape="1">
            <a:blip r:embed="rId4">
              <a:alphaModFix/>
            </a:blip>
            <a:srcRect t="199" b="199"/>
            <a:stretch/>
          </p:blipFill>
          <p:spPr>
            <a:xfrm>
              <a:off x="1047750" y="2000250"/>
              <a:ext cx="2095500" cy="2667000"/>
            </a:xfrm>
            <a:prstGeom prst="rect">
              <a:avLst/>
            </a:prstGeom>
            <a:noFill/>
            <a:ln>
              <a:noFill/>
            </a:ln>
          </p:spPr>
        </p:pic>
        <p:pic>
          <p:nvPicPr>
            <p:cNvPr id="682" name="Google Shape;682;g3dec51866ed_357_212"/>
            <p:cNvPicPr preferRelativeResize="0"/>
            <p:nvPr/>
          </p:nvPicPr>
          <p:blipFill rotWithShape="1">
            <a:blip r:embed="rId5">
              <a:alphaModFix/>
            </a:blip>
            <a:srcRect l="100" r="110"/>
            <a:stretch/>
          </p:blipFill>
          <p:spPr>
            <a:xfrm>
              <a:off x="3238500" y="2190750"/>
              <a:ext cx="2381400" cy="1762200"/>
            </a:xfrm>
            <a:prstGeom prst="rect">
              <a:avLst/>
            </a:prstGeom>
            <a:noFill/>
            <a:ln>
              <a:noFill/>
            </a:ln>
          </p:spPr>
        </p:pic>
        <p:pic>
          <p:nvPicPr>
            <p:cNvPr id="683" name="Google Shape;683;g3dec51866ed_357_212"/>
            <p:cNvPicPr preferRelativeResize="0"/>
            <p:nvPr/>
          </p:nvPicPr>
          <p:blipFill rotWithShape="1">
            <a:blip r:embed="rId6" cstate="screen">
              <a:alphaModFix/>
              <a:extLst>
                <a:ext uri="{28A0092B-C50C-407E-A947-70E740481C1C}">
                  <a14:useLocalDpi xmlns:a14="http://schemas.microsoft.com/office/drawing/2010/main"/>
                </a:ext>
              </a:extLst>
            </a:blip>
            <a:srcRect r="40794"/>
            <a:stretch/>
          </p:blipFill>
          <p:spPr>
            <a:xfrm>
              <a:off x="1720916" y="4585331"/>
              <a:ext cx="3267342" cy="1387200"/>
            </a:xfrm>
            <a:prstGeom prst="rect">
              <a:avLst/>
            </a:prstGeom>
            <a:noFill/>
            <a:ln>
              <a:noFill/>
            </a:ln>
          </p:spPr>
        </p:pic>
      </p:grpSp>
      <p:grpSp>
        <p:nvGrpSpPr>
          <p:cNvPr id="684" name="Google Shape;684;g3dec51866ed_357_212"/>
          <p:cNvGrpSpPr/>
          <p:nvPr/>
        </p:nvGrpSpPr>
        <p:grpSpPr>
          <a:xfrm>
            <a:off x="6238875" y="1238250"/>
            <a:ext cx="5191200" cy="5381550"/>
            <a:chOff x="6238875" y="1238250"/>
            <a:chExt cx="5191200" cy="5381550"/>
          </a:xfrm>
        </p:grpSpPr>
        <p:sp>
          <p:nvSpPr>
            <p:cNvPr id="685" name="Google Shape;685;g3dec51866ed_357_212"/>
            <p:cNvSpPr/>
            <p:nvPr/>
          </p:nvSpPr>
          <p:spPr>
            <a:xfrm>
              <a:off x="6238875" y="1238250"/>
              <a:ext cx="5191200" cy="5048400"/>
            </a:xfrm>
            <a:prstGeom prst="roundRect">
              <a:avLst>
                <a:gd name="adj" fmla="val 2830"/>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3dec51866ed_357_212"/>
            <p:cNvSpPr/>
            <p:nvPr/>
          </p:nvSpPr>
          <p:spPr>
            <a:xfrm>
              <a:off x="7691438"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g3dec51866ed_357_212"/>
            <p:cNvSpPr txBox="1"/>
            <p:nvPr/>
          </p:nvSpPr>
          <p:spPr>
            <a:xfrm>
              <a:off x="7691438"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汗取り・吸水機能</a:t>
              </a:r>
              <a:endParaRPr sz="1400" b="1" i="0" u="none" strike="noStrike" cap="none">
                <a:solidFill>
                  <a:srgbClr val="FFFFFF"/>
                </a:solidFill>
                <a:latin typeface="Noto Sans JP"/>
                <a:ea typeface="Noto Sans JP"/>
                <a:cs typeface="Noto Sans JP"/>
                <a:sym typeface="Noto Sans JP"/>
              </a:endParaRPr>
            </a:p>
          </p:txBody>
        </p:sp>
        <p:pic>
          <p:nvPicPr>
            <p:cNvPr id="688" name="Google Shape;688;g3dec51866ed_357_212"/>
            <p:cNvPicPr preferRelativeResize="0"/>
            <p:nvPr/>
          </p:nvPicPr>
          <p:blipFill rotWithShape="1">
            <a:blip r:embed="rId7">
              <a:alphaModFix/>
            </a:blip>
            <a:srcRect t="120" b="120"/>
            <a:stretch/>
          </p:blipFill>
          <p:spPr>
            <a:xfrm>
              <a:off x="6762750" y="2000250"/>
              <a:ext cx="4143300" cy="1790700"/>
            </a:xfrm>
            <a:prstGeom prst="rect">
              <a:avLst/>
            </a:prstGeom>
            <a:noFill/>
            <a:ln>
              <a:noFill/>
            </a:ln>
          </p:spPr>
        </p:pic>
        <p:pic>
          <p:nvPicPr>
            <p:cNvPr id="689" name="Google Shape;689;g3dec51866ed_357_212"/>
            <p:cNvPicPr preferRelativeResize="0"/>
            <p:nvPr/>
          </p:nvPicPr>
          <p:blipFill rotWithShape="1">
            <a:blip r:embed="rId8" cstate="screen">
              <a:alphaModFix/>
              <a:extLst>
                <a:ext uri="{28A0092B-C50C-407E-A947-70E740481C1C}">
                  <a14:useLocalDpi xmlns:a14="http://schemas.microsoft.com/office/drawing/2010/main"/>
                </a:ext>
              </a:extLst>
            </a:blip>
            <a:srcRect l="110" r="120"/>
            <a:stretch/>
          </p:blipFill>
          <p:spPr>
            <a:xfrm>
              <a:off x="6572250" y="4000500"/>
              <a:ext cx="2095500" cy="2619300"/>
            </a:xfrm>
            <a:prstGeom prst="rect">
              <a:avLst/>
            </a:prstGeom>
            <a:noFill/>
            <a:ln>
              <a:noFill/>
            </a:ln>
          </p:spPr>
        </p:pic>
        <p:pic>
          <p:nvPicPr>
            <p:cNvPr id="690" name="Google Shape;690;g3dec51866ed_357_212"/>
            <p:cNvPicPr preferRelativeResize="0"/>
            <p:nvPr/>
          </p:nvPicPr>
          <p:blipFill rotWithShape="1">
            <a:blip r:embed="rId9">
              <a:alphaModFix/>
            </a:blip>
            <a:srcRect t="229" b="239"/>
            <a:stretch/>
          </p:blipFill>
          <p:spPr>
            <a:xfrm>
              <a:off x="8858250" y="4143375"/>
              <a:ext cx="2286000" cy="23814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4"/>
        <p:cNvGrpSpPr/>
        <p:nvPr/>
      </p:nvGrpSpPr>
      <p:grpSpPr>
        <a:xfrm>
          <a:off x="0" y="0"/>
          <a:ext cx="0" cy="0"/>
          <a:chOff x="0" y="0"/>
          <a:chExt cx="0" cy="0"/>
        </a:xfrm>
      </p:grpSpPr>
      <p:sp>
        <p:nvSpPr>
          <p:cNvPr id="695" name="Google Shape;695;p19"/>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19"/>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7" name="Google Shape;697;p19"/>
          <p:cNvGrpSpPr/>
          <p:nvPr/>
        </p:nvGrpSpPr>
        <p:grpSpPr>
          <a:xfrm>
            <a:off x="762000" y="428625"/>
            <a:ext cx="10668000" cy="571500"/>
            <a:chOff x="762000" y="428625"/>
            <a:chExt cx="10668000" cy="571500"/>
          </a:xfrm>
        </p:grpSpPr>
        <p:sp>
          <p:nvSpPr>
            <p:cNvPr id="698" name="Google Shape;698;p19"/>
            <p:cNvSpPr/>
            <p:nvPr/>
          </p:nvSpPr>
          <p:spPr>
            <a:xfrm>
              <a:off x="762000" y="428625"/>
              <a:ext cx="10668000" cy="571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19"/>
            <p:cNvSpPr txBox="1"/>
            <p:nvPr/>
          </p:nvSpPr>
          <p:spPr>
            <a:xfrm>
              <a:off x="762000" y="428625"/>
              <a:ext cx="10668000" cy="57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もっとも危険な「頭と首」を直射日光から守る</a:t>
              </a:r>
              <a:endParaRPr sz="2800" b="1" i="0" u="none" strike="noStrike" cap="none">
                <a:solidFill>
                  <a:srgbClr val="003366"/>
                </a:solidFill>
                <a:latin typeface="Noto Sans JP"/>
                <a:ea typeface="Noto Sans JP"/>
                <a:cs typeface="Noto Sans JP"/>
                <a:sym typeface="Noto Sans JP"/>
              </a:endParaRPr>
            </a:p>
          </p:txBody>
        </p:sp>
      </p:grpSp>
      <p:grpSp>
        <p:nvGrpSpPr>
          <p:cNvPr id="700" name="Google Shape;700;p19"/>
          <p:cNvGrpSpPr/>
          <p:nvPr/>
        </p:nvGrpSpPr>
        <p:grpSpPr>
          <a:xfrm>
            <a:off x="762000" y="1238250"/>
            <a:ext cx="5143500" cy="5143500"/>
            <a:chOff x="762000" y="1238250"/>
            <a:chExt cx="5143500" cy="5143500"/>
          </a:xfrm>
        </p:grpSpPr>
        <p:sp>
          <p:nvSpPr>
            <p:cNvPr id="701" name="Google Shape;701;p19"/>
            <p:cNvSpPr/>
            <p:nvPr/>
          </p:nvSpPr>
          <p:spPr>
            <a:xfrm>
              <a:off x="762000" y="1238250"/>
              <a:ext cx="5143500" cy="5143500"/>
            </a:xfrm>
            <a:prstGeom prst="roundRect">
              <a:avLst>
                <a:gd name="adj" fmla="val 2777"/>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19"/>
            <p:cNvSpPr/>
            <p:nvPr/>
          </p:nvSpPr>
          <p:spPr>
            <a:xfrm>
              <a:off x="2190750"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9"/>
            <p:cNvSpPr txBox="1"/>
            <p:nvPr/>
          </p:nvSpPr>
          <p:spPr>
            <a:xfrm>
              <a:off x="2190750"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遮熱・冷却性能の検証</a:t>
              </a:r>
              <a:endParaRPr sz="1400" b="1" i="0" u="none" strike="noStrike" cap="none">
                <a:solidFill>
                  <a:srgbClr val="FFFFFF"/>
                </a:solidFill>
                <a:latin typeface="Noto Sans JP"/>
                <a:ea typeface="Noto Sans JP"/>
                <a:cs typeface="Noto Sans JP"/>
                <a:sym typeface="Noto Sans JP"/>
              </a:endParaRPr>
            </a:p>
          </p:txBody>
        </p:sp>
        <p:pic>
          <p:nvPicPr>
            <p:cNvPr id="704" name="Google Shape;704;p19"/>
            <p:cNvPicPr preferRelativeResize="0"/>
            <p:nvPr/>
          </p:nvPicPr>
          <p:blipFill rotWithShape="1">
            <a:blip r:embed="rId4">
              <a:alphaModFix/>
            </a:blip>
            <a:srcRect t="70" r="-5831" b="80"/>
            <a:stretch/>
          </p:blipFill>
          <p:spPr>
            <a:xfrm>
              <a:off x="943000" y="2000250"/>
              <a:ext cx="4838700" cy="1647900"/>
            </a:xfrm>
            <a:prstGeom prst="rect">
              <a:avLst/>
            </a:prstGeom>
            <a:noFill/>
            <a:ln>
              <a:noFill/>
            </a:ln>
          </p:spPr>
        </p:pic>
        <p:pic>
          <p:nvPicPr>
            <p:cNvPr id="705" name="Google Shape;705;p19"/>
            <p:cNvPicPr preferRelativeResize="0"/>
            <p:nvPr/>
          </p:nvPicPr>
          <p:blipFill rotWithShape="1">
            <a:blip r:embed="rId5">
              <a:alphaModFix/>
            </a:blip>
            <a:srcRect t="3909" b="3900"/>
            <a:stretch/>
          </p:blipFill>
          <p:spPr>
            <a:xfrm>
              <a:off x="1905000" y="3810000"/>
              <a:ext cx="2857500" cy="2190900"/>
            </a:xfrm>
            <a:prstGeom prst="rect">
              <a:avLst/>
            </a:prstGeom>
            <a:noFill/>
            <a:ln>
              <a:noFill/>
            </a:ln>
          </p:spPr>
        </p:pic>
      </p:grpSp>
      <p:grpSp>
        <p:nvGrpSpPr>
          <p:cNvPr id="706" name="Google Shape;706;p19"/>
          <p:cNvGrpSpPr/>
          <p:nvPr/>
        </p:nvGrpSpPr>
        <p:grpSpPr>
          <a:xfrm>
            <a:off x="6286500" y="1238250"/>
            <a:ext cx="5143500" cy="5143500"/>
            <a:chOff x="6286500" y="1238250"/>
            <a:chExt cx="5143500" cy="5143500"/>
          </a:xfrm>
        </p:grpSpPr>
        <p:sp>
          <p:nvSpPr>
            <p:cNvPr id="707" name="Google Shape;707;p19"/>
            <p:cNvSpPr/>
            <p:nvPr/>
          </p:nvSpPr>
          <p:spPr>
            <a:xfrm>
              <a:off x="6286500" y="1238250"/>
              <a:ext cx="5143500" cy="5143500"/>
            </a:xfrm>
            <a:prstGeom prst="roundRect">
              <a:avLst>
                <a:gd name="adj" fmla="val 2777"/>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9"/>
            <p:cNvSpPr/>
            <p:nvPr/>
          </p:nvSpPr>
          <p:spPr>
            <a:xfrm>
              <a:off x="7715250"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9"/>
            <p:cNvSpPr txBox="1"/>
            <p:nvPr/>
          </p:nvSpPr>
          <p:spPr>
            <a:xfrm>
              <a:off x="7715250"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PCMの活用</a:t>
              </a:r>
              <a:endParaRPr sz="1400" b="1" i="0" u="none" strike="noStrike" cap="none">
                <a:solidFill>
                  <a:srgbClr val="FFFFFF"/>
                </a:solidFill>
                <a:latin typeface="Noto Sans JP"/>
                <a:ea typeface="Noto Sans JP"/>
                <a:cs typeface="Noto Sans JP"/>
                <a:sym typeface="Noto Sans JP"/>
              </a:endParaRPr>
            </a:p>
          </p:txBody>
        </p:sp>
        <p:pic>
          <p:nvPicPr>
            <p:cNvPr id="710" name="Google Shape;710;p19"/>
            <p:cNvPicPr preferRelativeResize="0"/>
            <p:nvPr/>
          </p:nvPicPr>
          <p:blipFill rotWithShape="1">
            <a:blip r:embed="rId6" cstate="screen">
              <a:alphaModFix/>
              <a:extLst>
                <a:ext uri="{28A0092B-C50C-407E-A947-70E740481C1C}">
                  <a14:useLocalDpi xmlns:a14="http://schemas.microsoft.com/office/drawing/2010/main"/>
                </a:ext>
              </a:extLst>
            </a:blip>
            <a:srcRect t="30" b="40"/>
            <a:stretch/>
          </p:blipFill>
          <p:spPr>
            <a:xfrm>
              <a:off x="7429500" y="2000250"/>
              <a:ext cx="2857500" cy="2590800"/>
            </a:xfrm>
            <a:prstGeom prst="rect">
              <a:avLst/>
            </a:prstGeom>
            <a:noFill/>
            <a:ln>
              <a:noFill/>
            </a:ln>
          </p:spPr>
        </p:pic>
        <p:pic>
          <p:nvPicPr>
            <p:cNvPr id="711" name="Google Shape;711;p19"/>
            <p:cNvPicPr preferRelativeResize="0"/>
            <p:nvPr/>
          </p:nvPicPr>
          <p:blipFill rotWithShape="1">
            <a:blip r:embed="rId7">
              <a:alphaModFix/>
            </a:blip>
            <a:srcRect t="50" b="60"/>
            <a:stretch/>
          </p:blipFill>
          <p:spPr>
            <a:xfrm>
              <a:off x="7143750" y="3619500"/>
              <a:ext cx="3429000" cy="26193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2"/>
        <p:cNvGrpSpPr/>
        <p:nvPr/>
      </p:nvGrpSpPr>
      <p:grpSpPr>
        <a:xfrm>
          <a:off x="0" y="0"/>
          <a:ext cx="0" cy="0"/>
          <a:chOff x="0" y="0"/>
          <a:chExt cx="0" cy="0"/>
        </a:xfrm>
      </p:grpSpPr>
      <p:grpSp>
        <p:nvGrpSpPr>
          <p:cNvPr id="373" name="Google Shape;373;p2"/>
          <p:cNvGrpSpPr/>
          <p:nvPr/>
        </p:nvGrpSpPr>
        <p:grpSpPr>
          <a:xfrm>
            <a:off x="0" y="0"/>
            <a:ext cx="12192000" cy="190575"/>
            <a:chOff x="0" y="0"/>
            <a:chExt cx="12192000" cy="190575"/>
          </a:xfrm>
        </p:grpSpPr>
        <p:sp>
          <p:nvSpPr>
            <p:cNvPr id="374" name="Google Shape;374;p2"/>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6" name="Google Shape;376;p2"/>
          <p:cNvGrpSpPr/>
          <p:nvPr/>
        </p:nvGrpSpPr>
        <p:grpSpPr>
          <a:xfrm>
            <a:off x="762000" y="762000"/>
            <a:ext cx="5715000" cy="381000"/>
            <a:chOff x="762000" y="762000"/>
            <a:chExt cx="5715000" cy="381000"/>
          </a:xfrm>
        </p:grpSpPr>
        <p:sp>
          <p:nvSpPr>
            <p:cNvPr id="377" name="Google Shape;377;p2"/>
            <p:cNvSpPr/>
            <p:nvPr/>
          </p:nvSpPr>
          <p:spPr>
            <a:xfrm>
              <a:off x="762000" y="762000"/>
              <a:ext cx="5715000" cy="381000"/>
            </a:xfrm>
            <a:prstGeom prst="roundRect">
              <a:avLst>
                <a:gd name="adj" fmla="val 50000"/>
              </a:avLst>
            </a:prstGeom>
            <a:solidFill>
              <a:srgbClr val="E6EEF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
            <p:cNvSpPr txBox="1"/>
            <p:nvPr/>
          </p:nvSpPr>
          <p:spPr>
            <a:xfrm>
              <a:off x="952500" y="762000"/>
              <a:ext cx="53340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【第1部：なぜ熱中症対策が必要なのか？】</a:t>
              </a:r>
              <a:endParaRPr sz="1800" b="1" i="0" u="none" strike="noStrike" cap="none">
                <a:solidFill>
                  <a:srgbClr val="003366"/>
                </a:solidFill>
                <a:latin typeface="Noto Sans JP"/>
                <a:ea typeface="Noto Sans JP"/>
                <a:cs typeface="Noto Sans JP"/>
                <a:sym typeface="Noto Sans JP"/>
              </a:endParaRPr>
            </a:p>
          </p:txBody>
        </p:sp>
      </p:grpSp>
      <p:sp>
        <p:nvSpPr>
          <p:cNvPr id="379" name="Google Shape;379;p2"/>
          <p:cNvSpPr txBox="1"/>
          <p:nvPr/>
        </p:nvSpPr>
        <p:spPr>
          <a:xfrm>
            <a:off x="762000" y="1333500"/>
            <a:ext cx="10668000" cy="142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ja-JP" sz="4200" b="1" i="0" u="none" strike="noStrike" cap="none">
                <a:solidFill>
                  <a:srgbClr val="003366"/>
                </a:solidFill>
                <a:latin typeface="Noto Sans JP"/>
                <a:ea typeface="Noto Sans JP"/>
                <a:cs typeface="Noto Sans JP"/>
                <a:sym typeface="Noto Sans JP"/>
              </a:rPr>
              <a:t>命を守る！</a:t>
            </a:r>
            <a:endParaRPr sz="42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75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低層住宅現場のための熱中症対策ガイド</a:t>
            </a:r>
            <a:endParaRPr sz="3200" b="1" i="0" u="none" strike="noStrike" cap="none">
              <a:solidFill>
                <a:srgbClr val="003366"/>
              </a:solidFill>
              <a:latin typeface="Noto Sans JP"/>
              <a:ea typeface="Noto Sans JP"/>
              <a:cs typeface="Noto Sans JP"/>
              <a:sym typeface="Noto Sans JP"/>
            </a:endParaRPr>
          </a:p>
        </p:txBody>
      </p:sp>
      <p:pic>
        <p:nvPicPr>
          <p:cNvPr id="380" name="Google Shape;380;p2"/>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t="15002" b="14995"/>
          <a:stretch/>
        </p:blipFill>
        <p:spPr>
          <a:xfrm>
            <a:off x="6667500" y="2857500"/>
            <a:ext cx="4762500" cy="3333900"/>
          </a:xfrm>
          <a:prstGeom prst="roundRect">
            <a:avLst>
              <a:gd name="adj" fmla="val 5714"/>
            </a:avLst>
          </a:prstGeom>
          <a:noFill/>
          <a:ln>
            <a:noFill/>
          </a:ln>
        </p:spPr>
      </p:pic>
      <p:sp>
        <p:nvSpPr>
          <p:cNvPr id="381" name="Google Shape;381;p2"/>
          <p:cNvSpPr txBox="1"/>
          <p:nvPr/>
        </p:nvSpPr>
        <p:spPr>
          <a:xfrm>
            <a:off x="294525" y="2884796"/>
            <a:ext cx="6372900" cy="3333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rgbClr val="D32F2F"/>
                </a:solidFill>
                <a:latin typeface="Noto Sans JP"/>
                <a:ea typeface="Noto Sans JP"/>
                <a:cs typeface="Noto Sans JP"/>
                <a:sym typeface="Noto Sans JP"/>
              </a:rPr>
              <a:t>〜現場環境に応じた適切なアイテム選びで、</a:t>
            </a:r>
            <a:br>
              <a:rPr lang="ja-JP" sz="2200" b="1" i="0" u="none" strike="noStrike" cap="none">
                <a:solidFill>
                  <a:srgbClr val="D32F2F"/>
                </a:solidFill>
                <a:latin typeface="Noto Sans JP"/>
                <a:ea typeface="Noto Sans JP"/>
                <a:cs typeface="Noto Sans JP"/>
                <a:sym typeface="Noto Sans JP"/>
              </a:rPr>
            </a:br>
            <a:r>
              <a:rPr lang="ja-JP" sz="2200" b="1" i="0" u="none" strike="noStrike" cap="none">
                <a:solidFill>
                  <a:srgbClr val="D32F2F"/>
                </a:solidFill>
                <a:latin typeface="Noto Sans JP"/>
                <a:ea typeface="Noto Sans JP"/>
                <a:cs typeface="Noto Sans JP"/>
                <a:sym typeface="Noto Sans JP"/>
              </a:rPr>
              <a:t>                                         今年の夏も「ご安全に」〜</a:t>
            </a:r>
            <a:endParaRPr sz="2200" b="1" i="0" u="none" strike="noStrike" cap="none">
              <a:solidFill>
                <a:srgbClr val="D32F2F"/>
              </a:solidFill>
              <a:latin typeface="Noto Sans JP"/>
              <a:ea typeface="Noto Sans JP"/>
              <a:cs typeface="Noto Sans JP"/>
              <a:sym typeface="Noto Sans JP"/>
            </a:endParaRPr>
          </a:p>
          <a:p>
            <a:pPr marL="0" marR="0" lvl="0" indent="0" algn="l" rtl="0">
              <a:lnSpc>
                <a:spcPct val="100000"/>
              </a:lnSpc>
              <a:spcBef>
                <a:spcPts val="1875"/>
              </a:spcBef>
              <a:spcAft>
                <a:spcPts val="0"/>
              </a:spcAft>
              <a:buClr>
                <a:srgbClr val="000000"/>
              </a:buClr>
              <a:buSzPts val="1800"/>
              <a:buFont typeface="Arial"/>
              <a:buNone/>
            </a:pPr>
            <a:r>
              <a:rPr lang="ja-JP" sz="1800" b="0" i="0" u="none" strike="noStrike" cap="none">
                <a:solidFill>
                  <a:srgbClr val="333333"/>
                </a:solidFill>
                <a:latin typeface="Noto Sans JP"/>
                <a:ea typeface="Noto Sans JP"/>
                <a:cs typeface="Noto Sans JP"/>
                <a:sym typeface="Noto Sans JP"/>
              </a:rPr>
              <a:t>毎日過酷な環境での作業、本当にお疲れ様です。</a:t>
            </a:r>
            <a:endParaRPr sz="1800" b="0" i="0" u="none" strike="noStrike" cap="none">
              <a:solidFill>
                <a:srgbClr val="333333"/>
              </a:solidFill>
              <a:latin typeface="Noto Sans JP"/>
              <a:ea typeface="Noto Sans JP"/>
              <a:cs typeface="Noto Sans JP"/>
              <a:sym typeface="Noto Sans JP"/>
            </a:endParaRPr>
          </a:p>
          <a:p>
            <a:pPr marL="0" marR="0" lvl="0" indent="0" algn="l" rtl="0">
              <a:lnSpc>
                <a:spcPct val="100000"/>
              </a:lnSpc>
              <a:spcBef>
                <a:spcPts val="1500"/>
              </a:spcBef>
              <a:spcAft>
                <a:spcPts val="0"/>
              </a:spcAft>
              <a:buClr>
                <a:srgbClr val="000000"/>
              </a:buClr>
              <a:buSzPts val="1800"/>
              <a:buFont typeface="Arial"/>
              <a:buNone/>
            </a:pPr>
            <a:r>
              <a:rPr lang="ja-JP" sz="1800" b="0" i="0" u="none" strike="noStrike" cap="none">
                <a:solidFill>
                  <a:srgbClr val="333333"/>
                </a:solidFill>
                <a:latin typeface="Noto Sans JP"/>
                <a:ea typeface="Noto Sans JP"/>
                <a:cs typeface="Noto Sans JP"/>
                <a:sym typeface="Noto Sans JP"/>
              </a:rPr>
              <a:t>今年の夏も厳しい暑さが予想されます。</a:t>
            </a:r>
            <a:endParaRPr sz="1800" b="0" i="0" u="none" strike="noStrike" cap="none">
              <a:solidFill>
                <a:srgbClr val="333333"/>
              </a:solidFill>
              <a:latin typeface="Noto Sans JP"/>
              <a:ea typeface="Noto Sans JP"/>
              <a:cs typeface="Noto Sans JP"/>
              <a:sym typeface="Noto Sans JP"/>
            </a:endParaRPr>
          </a:p>
          <a:p>
            <a:pPr marL="0" marR="0" lvl="0" indent="0" algn="l" rtl="0">
              <a:lnSpc>
                <a:spcPct val="100000"/>
              </a:lnSpc>
              <a:spcBef>
                <a:spcPts val="150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プロの職人として、自身の体を守り、</a:t>
            </a:r>
            <a:br>
              <a:rPr lang="ja-JP" sz="1800" b="1" i="0" u="none" strike="noStrike" cap="none">
                <a:solidFill>
                  <a:srgbClr val="003366"/>
                </a:solidFill>
                <a:latin typeface="Noto Sans JP"/>
                <a:ea typeface="Noto Sans JP"/>
                <a:cs typeface="Noto Sans JP"/>
                <a:sym typeface="Noto Sans JP"/>
              </a:rPr>
            </a:br>
            <a:r>
              <a:rPr lang="ja-JP" sz="1800" b="1" i="0" u="none" strike="noStrike" cap="none">
                <a:solidFill>
                  <a:srgbClr val="003366"/>
                </a:solidFill>
                <a:latin typeface="Noto Sans JP"/>
                <a:ea typeface="Noto Sans JP"/>
                <a:cs typeface="Noto Sans JP"/>
                <a:sym typeface="Noto Sans JP"/>
              </a:rPr>
              <a:t>安全に作業を終えるための対策を再確認しましょう。</a:t>
            </a:r>
            <a:endParaRPr sz="1800" b="1" i="0" u="none" strike="noStrike" cap="none">
              <a:solidFill>
                <a:srgbClr val="003366"/>
              </a:solidFill>
              <a:latin typeface="Noto Sans JP"/>
              <a:ea typeface="Noto Sans JP"/>
              <a:cs typeface="Noto Sans JP"/>
              <a:sym typeface="Noto Sans J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5"/>
        <p:cNvGrpSpPr/>
        <p:nvPr/>
      </p:nvGrpSpPr>
      <p:grpSpPr>
        <a:xfrm>
          <a:off x="0" y="0"/>
          <a:ext cx="0" cy="0"/>
          <a:chOff x="0" y="0"/>
          <a:chExt cx="0" cy="0"/>
        </a:xfrm>
      </p:grpSpPr>
      <p:grpSp>
        <p:nvGrpSpPr>
          <p:cNvPr id="716" name="Google Shape;716;p20"/>
          <p:cNvGrpSpPr/>
          <p:nvPr/>
        </p:nvGrpSpPr>
        <p:grpSpPr>
          <a:xfrm>
            <a:off x="0" y="0"/>
            <a:ext cx="12192000" cy="190575"/>
            <a:chOff x="0" y="0"/>
            <a:chExt cx="12192000" cy="190575"/>
          </a:xfrm>
        </p:grpSpPr>
        <p:sp>
          <p:nvSpPr>
            <p:cNvPr id="717" name="Google Shape;717;p20"/>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20"/>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9" name="Google Shape;719;p20"/>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スイッチオンで氷のような冷たさ！「ペルチェ式」</a:t>
            </a:r>
            <a:endParaRPr sz="2800" b="1" i="0" u="none" strike="noStrike" cap="none">
              <a:solidFill>
                <a:srgbClr val="003366"/>
              </a:solidFill>
              <a:latin typeface="Noto Sans JP"/>
              <a:ea typeface="Noto Sans JP"/>
              <a:cs typeface="Noto Sans JP"/>
              <a:sym typeface="Noto Sans JP"/>
            </a:endParaRPr>
          </a:p>
        </p:txBody>
      </p:sp>
      <p:grpSp>
        <p:nvGrpSpPr>
          <p:cNvPr id="720" name="Google Shape;720;p20"/>
          <p:cNvGrpSpPr/>
          <p:nvPr/>
        </p:nvGrpSpPr>
        <p:grpSpPr>
          <a:xfrm>
            <a:off x="381000" y="1238250"/>
            <a:ext cx="3619500" cy="4000500"/>
            <a:chOff x="381000" y="1238250"/>
            <a:chExt cx="3619500" cy="4000500"/>
          </a:xfrm>
        </p:grpSpPr>
        <p:sp>
          <p:nvSpPr>
            <p:cNvPr id="721" name="Google Shape;721;p20"/>
            <p:cNvSpPr/>
            <p:nvPr/>
          </p:nvSpPr>
          <p:spPr>
            <a:xfrm>
              <a:off x="381000" y="1238250"/>
              <a:ext cx="3619500" cy="4000500"/>
            </a:xfrm>
            <a:prstGeom prst="roundRect">
              <a:avLst>
                <a:gd name="adj" fmla="val 3947"/>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20"/>
            <p:cNvSpPr/>
            <p:nvPr/>
          </p:nvSpPr>
          <p:spPr>
            <a:xfrm>
              <a:off x="1047750"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20"/>
            <p:cNvSpPr txBox="1"/>
            <p:nvPr/>
          </p:nvSpPr>
          <p:spPr>
            <a:xfrm>
              <a:off x="1047750"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大型ペルチェ式</a:t>
              </a:r>
              <a:endParaRPr sz="1400" b="1" i="0" u="none" strike="noStrike" cap="none">
                <a:solidFill>
                  <a:srgbClr val="FFFFFF"/>
                </a:solidFill>
                <a:latin typeface="Noto Sans JP"/>
                <a:ea typeface="Noto Sans JP"/>
                <a:cs typeface="Noto Sans JP"/>
                <a:sym typeface="Noto Sans JP"/>
              </a:endParaRPr>
            </a:p>
          </p:txBody>
        </p:sp>
        <p:pic>
          <p:nvPicPr>
            <p:cNvPr id="724" name="Google Shape;724;p20"/>
            <p:cNvPicPr preferRelativeResize="0"/>
            <p:nvPr/>
          </p:nvPicPr>
          <p:blipFill rotWithShape="1">
            <a:blip r:embed="rId4" cstate="screen">
              <a:alphaModFix/>
              <a:extLst>
                <a:ext uri="{28A0092B-C50C-407E-A947-70E740481C1C}">
                  <a14:useLocalDpi xmlns:a14="http://schemas.microsoft.com/office/drawing/2010/main"/>
                </a:ext>
              </a:extLst>
            </a:blip>
            <a:srcRect l="-5876" t="30" b="30"/>
            <a:stretch/>
          </p:blipFill>
          <p:spPr>
            <a:xfrm>
              <a:off x="381025" y="2000250"/>
              <a:ext cx="3429000" cy="2952900"/>
            </a:xfrm>
            <a:prstGeom prst="rect">
              <a:avLst/>
            </a:prstGeom>
            <a:noFill/>
            <a:ln>
              <a:noFill/>
            </a:ln>
          </p:spPr>
        </p:pic>
      </p:grpSp>
      <p:grpSp>
        <p:nvGrpSpPr>
          <p:cNvPr id="725" name="Google Shape;725;p20"/>
          <p:cNvGrpSpPr/>
          <p:nvPr/>
        </p:nvGrpSpPr>
        <p:grpSpPr>
          <a:xfrm>
            <a:off x="4286250" y="1238250"/>
            <a:ext cx="3619500" cy="4000500"/>
            <a:chOff x="4286250" y="1238250"/>
            <a:chExt cx="3619500" cy="4000500"/>
          </a:xfrm>
        </p:grpSpPr>
        <p:sp>
          <p:nvSpPr>
            <p:cNvPr id="726" name="Google Shape;726;p20"/>
            <p:cNvSpPr/>
            <p:nvPr/>
          </p:nvSpPr>
          <p:spPr>
            <a:xfrm>
              <a:off x="4286250" y="1238250"/>
              <a:ext cx="3619500" cy="4000500"/>
            </a:xfrm>
            <a:prstGeom prst="roundRect">
              <a:avLst>
                <a:gd name="adj" fmla="val 3947"/>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20"/>
            <p:cNvSpPr/>
            <p:nvPr/>
          </p:nvSpPr>
          <p:spPr>
            <a:xfrm>
              <a:off x="4953000"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20"/>
            <p:cNvSpPr txBox="1"/>
            <p:nvPr/>
          </p:nvSpPr>
          <p:spPr>
            <a:xfrm>
              <a:off x="4953000"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軽量フィット型</a:t>
              </a:r>
              <a:endParaRPr sz="1400" b="1" i="0" u="none" strike="noStrike" cap="none">
                <a:solidFill>
                  <a:srgbClr val="FFFFFF"/>
                </a:solidFill>
                <a:latin typeface="Noto Sans JP"/>
                <a:ea typeface="Noto Sans JP"/>
                <a:cs typeface="Noto Sans JP"/>
                <a:sym typeface="Noto Sans JP"/>
              </a:endParaRPr>
            </a:p>
          </p:txBody>
        </p:sp>
        <p:pic>
          <p:nvPicPr>
            <p:cNvPr id="729" name="Google Shape;729;p20"/>
            <p:cNvPicPr preferRelativeResize="0"/>
            <p:nvPr/>
          </p:nvPicPr>
          <p:blipFill rotWithShape="1">
            <a:blip r:embed="rId5">
              <a:alphaModFix/>
            </a:blip>
            <a:srcRect l="4898" r="4907"/>
            <a:stretch/>
          </p:blipFill>
          <p:spPr>
            <a:xfrm>
              <a:off x="4476750" y="2000250"/>
              <a:ext cx="3238500" cy="2952900"/>
            </a:xfrm>
            <a:prstGeom prst="rect">
              <a:avLst/>
            </a:prstGeom>
            <a:noFill/>
            <a:ln>
              <a:noFill/>
            </a:ln>
          </p:spPr>
        </p:pic>
      </p:grpSp>
      <p:grpSp>
        <p:nvGrpSpPr>
          <p:cNvPr id="730" name="Google Shape;730;p20"/>
          <p:cNvGrpSpPr/>
          <p:nvPr/>
        </p:nvGrpSpPr>
        <p:grpSpPr>
          <a:xfrm>
            <a:off x="8191500" y="1238250"/>
            <a:ext cx="3619500" cy="5103567"/>
            <a:chOff x="8191500" y="1238250"/>
            <a:chExt cx="3619500" cy="5103567"/>
          </a:xfrm>
        </p:grpSpPr>
        <p:sp>
          <p:nvSpPr>
            <p:cNvPr id="731" name="Google Shape;731;p20"/>
            <p:cNvSpPr/>
            <p:nvPr/>
          </p:nvSpPr>
          <p:spPr>
            <a:xfrm>
              <a:off x="8191500" y="1238250"/>
              <a:ext cx="3619500" cy="4000500"/>
            </a:xfrm>
            <a:prstGeom prst="roundRect">
              <a:avLst>
                <a:gd name="adj" fmla="val 3947"/>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20"/>
            <p:cNvSpPr/>
            <p:nvPr/>
          </p:nvSpPr>
          <p:spPr>
            <a:xfrm>
              <a:off x="8858250"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20"/>
            <p:cNvSpPr txBox="1"/>
            <p:nvPr/>
          </p:nvSpPr>
          <p:spPr>
            <a:xfrm>
              <a:off x="8858250"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機能・詳細構造</a:t>
              </a:r>
              <a:endParaRPr sz="1400" b="1" i="0" u="none" strike="noStrike" cap="none">
                <a:solidFill>
                  <a:srgbClr val="FFFFFF"/>
                </a:solidFill>
                <a:latin typeface="Noto Sans JP"/>
                <a:ea typeface="Noto Sans JP"/>
                <a:cs typeface="Noto Sans JP"/>
                <a:sym typeface="Noto Sans JP"/>
              </a:endParaRPr>
            </a:p>
          </p:txBody>
        </p:sp>
        <p:pic>
          <p:nvPicPr>
            <p:cNvPr id="734" name="Google Shape;734;p20"/>
            <p:cNvPicPr preferRelativeResize="0"/>
            <p:nvPr/>
          </p:nvPicPr>
          <p:blipFill rotWithShape="1">
            <a:blip r:embed="rId6" cstate="screen">
              <a:alphaModFix/>
              <a:extLst>
                <a:ext uri="{28A0092B-C50C-407E-A947-70E740481C1C}">
                  <a14:useLocalDpi xmlns:a14="http://schemas.microsoft.com/office/drawing/2010/main"/>
                </a:ext>
              </a:extLst>
            </a:blip>
            <a:srcRect b="28851"/>
            <a:stretch/>
          </p:blipFill>
          <p:spPr>
            <a:xfrm>
              <a:off x="8561050" y="2000461"/>
              <a:ext cx="3048000" cy="2563800"/>
            </a:xfrm>
            <a:prstGeom prst="rect">
              <a:avLst/>
            </a:prstGeom>
            <a:noFill/>
            <a:ln>
              <a:noFill/>
            </a:ln>
          </p:spPr>
        </p:pic>
        <p:pic>
          <p:nvPicPr>
            <p:cNvPr id="735" name="Google Shape;735;p20"/>
            <p:cNvPicPr preferRelativeResize="0"/>
            <p:nvPr/>
          </p:nvPicPr>
          <p:blipFill rotWithShape="1">
            <a:blip r:embed="rId7">
              <a:alphaModFix/>
            </a:blip>
            <a:srcRect t="7512" b="17288"/>
            <a:stretch/>
          </p:blipFill>
          <p:spPr>
            <a:xfrm>
              <a:off x="8561050" y="4603017"/>
              <a:ext cx="3048000" cy="1738800"/>
            </a:xfrm>
            <a:prstGeom prst="rect">
              <a:avLst/>
            </a:prstGeom>
            <a:noFill/>
            <a:ln>
              <a:noFill/>
            </a:ln>
          </p:spPr>
        </p:pic>
      </p:grpSp>
      <p:grpSp>
        <p:nvGrpSpPr>
          <p:cNvPr id="736" name="Google Shape;736;p20"/>
          <p:cNvGrpSpPr/>
          <p:nvPr/>
        </p:nvGrpSpPr>
        <p:grpSpPr>
          <a:xfrm>
            <a:off x="381013" y="5429250"/>
            <a:ext cx="8219021" cy="1143000"/>
            <a:chOff x="381000" y="5429250"/>
            <a:chExt cx="11474272" cy="1143000"/>
          </a:xfrm>
        </p:grpSpPr>
        <p:sp>
          <p:nvSpPr>
            <p:cNvPr id="737" name="Google Shape;737;p20"/>
            <p:cNvSpPr/>
            <p:nvPr/>
          </p:nvSpPr>
          <p:spPr>
            <a:xfrm>
              <a:off x="381000" y="5429250"/>
              <a:ext cx="11430000" cy="1143000"/>
            </a:xfrm>
            <a:prstGeom prst="roundRect">
              <a:avLst>
                <a:gd name="adj" fmla="val 8333"/>
              </a:avLst>
            </a:prstGeom>
            <a:solidFill>
              <a:srgbClr val="F8FAF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20"/>
            <p:cNvSpPr txBox="1"/>
            <p:nvPr/>
          </p:nvSpPr>
          <p:spPr>
            <a:xfrm>
              <a:off x="425272" y="5524500"/>
              <a:ext cx="11430000" cy="952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1E3A8A"/>
                  </a:solidFill>
                  <a:latin typeface="Noto Sans JP"/>
                  <a:ea typeface="Noto Sans JP"/>
                  <a:cs typeface="Noto Sans JP"/>
                  <a:sym typeface="Noto Sans JP"/>
                </a:rPr>
                <a:t>猛暑日の救世主：電気の力で直接肌を冷やす最新ウェア</a:t>
              </a:r>
              <a:endParaRPr sz="1800" b="1" i="0" u="none" strike="noStrike" cap="none">
                <a:solidFill>
                  <a:srgbClr val="1E3A8A"/>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400"/>
                <a:buFont typeface="Arial"/>
                <a:buNone/>
              </a:pPr>
              <a:r>
                <a:rPr lang="ja-JP" sz="1400" b="0" i="0" u="none" strike="noStrike" cap="none">
                  <a:solidFill>
                    <a:srgbClr val="334155"/>
                  </a:solidFill>
                  <a:latin typeface="Noto Sans JP"/>
                  <a:ea typeface="Noto Sans JP"/>
                  <a:cs typeface="Noto Sans JP"/>
                  <a:sym typeface="Noto Sans JP"/>
                </a:rPr>
                <a:t>ファン付きウェアだけでは防ぎきれない酷暑でも、「ペルチェ式」なら圧倒的な冷感を提供します。</a:t>
              </a:r>
              <a:endParaRPr sz="1400" b="0" i="0" u="none" strike="noStrike" cap="none">
                <a:solidFill>
                  <a:srgbClr val="334155"/>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334155"/>
                  </a:solidFill>
                  <a:latin typeface="Noto Sans JP"/>
                  <a:ea typeface="Noto Sans JP"/>
                  <a:cs typeface="Noto Sans JP"/>
                  <a:sym typeface="Noto Sans JP"/>
                </a:rPr>
                <a:t>フルハーネス対応モデルにより、高所作業の安全性と快適性を両立します。</a:t>
              </a:r>
              <a:endParaRPr sz="1400" b="0" i="0" u="none" strike="noStrike" cap="none">
                <a:solidFill>
                  <a:srgbClr val="334155"/>
                </a:solidFill>
                <a:latin typeface="Noto Sans JP"/>
                <a:ea typeface="Noto Sans JP"/>
                <a:cs typeface="Noto Sans JP"/>
                <a:sym typeface="Noto Sans JP"/>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2"/>
        <p:cNvGrpSpPr/>
        <p:nvPr/>
      </p:nvGrpSpPr>
      <p:grpSpPr>
        <a:xfrm>
          <a:off x="0" y="0"/>
          <a:ext cx="0" cy="0"/>
          <a:chOff x="0" y="0"/>
          <a:chExt cx="0" cy="0"/>
        </a:xfrm>
      </p:grpSpPr>
      <p:sp>
        <p:nvSpPr>
          <p:cNvPr id="743" name="Google Shape;743;g3dec51866ed_478_6108"/>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3dec51866ed_478_6108"/>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g3dec51866ed_478_6108"/>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ペルチェ×ファン、冷却水式の活用</a:t>
            </a:r>
            <a:endParaRPr sz="2800" b="1" i="0" u="none" strike="noStrike" cap="none">
              <a:solidFill>
                <a:srgbClr val="003366"/>
              </a:solidFill>
              <a:latin typeface="Noto Sans JP"/>
              <a:ea typeface="Noto Sans JP"/>
              <a:cs typeface="Noto Sans JP"/>
              <a:sym typeface="Noto Sans JP"/>
            </a:endParaRPr>
          </a:p>
        </p:txBody>
      </p:sp>
      <p:grpSp>
        <p:nvGrpSpPr>
          <p:cNvPr id="746" name="Google Shape;746;g3dec51866ed_478_6108"/>
          <p:cNvGrpSpPr/>
          <p:nvPr/>
        </p:nvGrpSpPr>
        <p:grpSpPr>
          <a:xfrm>
            <a:off x="762000" y="1238250"/>
            <a:ext cx="5143500" cy="4095900"/>
            <a:chOff x="762000" y="1238250"/>
            <a:chExt cx="5143500" cy="4095900"/>
          </a:xfrm>
        </p:grpSpPr>
        <p:sp>
          <p:nvSpPr>
            <p:cNvPr id="747" name="Google Shape;747;g3dec51866ed_478_6108"/>
            <p:cNvSpPr/>
            <p:nvPr/>
          </p:nvSpPr>
          <p:spPr>
            <a:xfrm>
              <a:off x="762000" y="1238250"/>
              <a:ext cx="5143500" cy="4095900"/>
            </a:xfrm>
            <a:prstGeom prst="roundRect">
              <a:avLst>
                <a:gd name="adj" fmla="val 3488"/>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g3dec51866ed_478_6108"/>
            <p:cNvSpPr/>
            <p:nvPr/>
          </p:nvSpPr>
          <p:spPr>
            <a:xfrm>
              <a:off x="2190750"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3dec51866ed_478_6108"/>
            <p:cNvSpPr txBox="1"/>
            <p:nvPr/>
          </p:nvSpPr>
          <p:spPr>
            <a:xfrm>
              <a:off x="2190750"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ハイブリッドベスト</a:t>
              </a:r>
              <a:endParaRPr sz="1400" b="1" i="0" u="none" strike="noStrike" cap="none">
                <a:solidFill>
                  <a:srgbClr val="FFFFFF"/>
                </a:solidFill>
                <a:latin typeface="Noto Sans JP"/>
                <a:ea typeface="Noto Sans JP"/>
                <a:cs typeface="Noto Sans JP"/>
                <a:sym typeface="Noto Sans JP"/>
              </a:endParaRPr>
            </a:p>
          </p:txBody>
        </p:sp>
        <p:pic>
          <p:nvPicPr>
            <p:cNvPr id="750" name="Google Shape;750;g3dec51866ed_478_6108"/>
            <p:cNvPicPr preferRelativeResize="0"/>
            <p:nvPr/>
          </p:nvPicPr>
          <p:blipFill rotWithShape="1">
            <a:blip r:embed="rId4" cstate="screen">
              <a:alphaModFix/>
              <a:extLst>
                <a:ext uri="{28A0092B-C50C-407E-A947-70E740481C1C}">
                  <a14:useLocalDpi xmlns:a14="http://schemas.microsoft.com/office/drawing/2010/main"/>
                </a:ext>
              </a:extLst>
            </a:blip>
            <a:srcRect l="632" r="622"/>
            <a:stretch/>
          </p:blipFill>
          <p:spPr>
            <a:xfrm>
              <a:off x="910603" y="2286000"/>
              <a:ext cx="2095500" cy="2667000"/>
            </a:xfrm>
            <a:prstGeom prst="roundRect">
              <a:avLst>
                <a:gd name="adj" fmla="val 4545"/>
              </a:avLst>
            </a:prstGeom>
            <a:noFill/>
            <a:ln>
              <a:noFill/>
            </a:ln>
          </p:spPr>
        </p:pic>
        <p:sp>
          <p:nvSpPr>
            <p:cNvPr id="751" name="Google Shape;751;g3dec51866ed_478_6108"/>
            <p:cNvSpPr txBox="1"/>
            <p:nvPr/>
          </p:nvSpPr>
          <p:spPr>
            <a:xfrm>
              <a:off x="952500" y="1905000"/>
              <a:ext cx="47625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334155"/>
                  </a:solidFill>
                  <a:latin typeface="Noto Sans JP"/>
                  <a:ea typeface="Noto Sans JP"/>
                  <a:cs typeface="Noto Sans JP"/>
                  <a:sym typeface="Noto Sans JP"/>
                </a:rPr>
                <a:t>「直接冷却」と「気化熱」を組み合わせた最新型</a:t>
              </a:r>
              <a:endParaRPr sz="1100" b="0" i="0" u="none" strike="noStrike" cap="none">
                <a:solidFill>
                  <a:srgbClr val="334155"/>
                </a:solidFill>
                <a:latin typeface="Noto Sans JP"/>
                <a:ea typeface="Noto Sans JP"/>
                <a:cs typeface="Noto Sans JP"/>
                <a:sym typeface="Noto Sans JP"/>
              </a:endParaRPr>
            </a:p>
          </p:txBody>
        </p:sp>
      </p:grpSp>
      <p:grpSp>
        <p:nvGrpSpPr>
          <p:cNvPr id="752" name="Google Shape;752;g3dec51866ed_478_6108"/>
          <p:cNvGrpSpPr/>
          <p:nvPr/>
        </p:nvGrpSpPr>
        <p:grpSpPr>
          <a:xfrm>
            <a:off x="6286500" y="1238250"/>
            <a:ext cx="5143500" cy="4095900"/>
            <a:chOff x="6286500" y="1238250"/>
            <a:chExt cx="5143500" cy="4095900"/>
          </a:xfrm>
        </p:grpSpPr>
        <p:sp>
          <p:nvSpPr>
            <p:cNvPr id="753" name="Google Shape;753;g3dec51866ed_478_6108"/>
            <p:cNvSpPr/>
            <p:nvPr/>
          </p:nvSpPr>
          <p:spPr>
            <a:xfrm>
              <a:off x="6286500" y="1238250"/>
              <a:ext cx="5143500" cy="4095900"/>
            </a:xfrm>
            <a:prstGeom prst="roundRect">
              <a:avLst>
                <a:gd name="adj" fmla="val 3488"/>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g3dec51866ed_478_6108"/>
            <p:cNvSpPr/>
            <p:nvPr/>
          </p:nvSpPr>
          <p:spPr>
            <a:xfrm>
              <a:off x="7715250" y="1428750"/>
              <a:ext cx="2286000" cy="3810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g3dec51866ed_478_6108"/>
            <p:cNvSpPr txBox="1"/>
            <p:nvPr/>
          </p:nvSpPr>
          <p:spPr>
            <a:xfrm>
              <a:off x="7715250" y="1428750"/>
              <a:ext cx="2286000" cy="381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Noto Sans JP"/>
                  <a:ea typeface="Noto Sans JP"/>
                  <a:cs typeface="Noto Sans JP"/>
                  <a:sym typeface="Noto Sans JP"/>
                </a:rPr>
                <a:t>冷却水式ベスト</a:t>
              </a:r>
              <a:endParaRPr sz="1400" b="1" i="0" u="none" strike="noStrike" cap="none">
                <a:solidFill>
                  <a:srgbClr val="FFFFFF"/>
                </a:solidFill>
                <a:latin typeface="Noto Sans JP"/>
                <a:ea typeface="Noto Sans JP"/>
                <a:cs typeface="Noto Sans JP"/>
                <a:sym typeface="Noto Sans JP"/>
              </a:endParaRPr>
            </a:p>
          </p:txBody>
        </p:sp>
        <p:pic>
          <p:nvPicPr>
            <p:cNvPr id="756" name="Google Shape;756;g3dec51866ed_478_6108"/>
            <p:cNvPicPr preferRelativeResize="0"/>
            <p:nvPr/>
          </p:nvPicPr>
          <p:blipFill rotWithShape="1">
            <a:blip r:embed="rId5">
              <a:alphaModFix/>
            </a:blip>
            <a:srcRect t="16262" b="16262"/>
            <a:stretch/>
          </p:blipFill>
          <p:spPr>
            <a:xfrm>
              <a:off x="6465859" y="2333625"/>
              <a:ext cx="2857500" cy="2667000"/>
            </a:xfrm>
            <a:prstGeom prst="roundRect">
              <a:avLst>
                <a:gd name="adj" fmla="val 3571"/>
              </a:avLst>
            </a:prstGeom>
            <a:noFill/>
            <a:ln>
              <a:noFill/>
            </a:ln>
          </p:spPr>
        </p:pic>
        <p:sp>
          <p:nvSpPr>
            <p:cNvPr id="757" name="Google Shape;757;g3dec51866ed_478_6108"/>
            <p:cNvSpPr txBox="1"/>
            <p:nvPr/>
          </p:nvSpPr>
          <p:spPr>
            <a:xfrm>
              <a:off x="6477000" y="1905000"/>
              <a:ext cx="47625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334155"/>
                  </a:solidFill>
                  <a:latin typeface="Noto Sans JP"/>
                  <a:ea typeface="Noto Sans JP"/>
                  <a:cs typeface="Noto Sans JP"/>
                  <a:sym typeface="Noto Sans JP"/>
                </a:rPr>
                <a:t>粉塵の多い現場や狭い場所での作業に最適</a:t>
              </a:r>
              <a:endParaRPr sz="1100" b="0" i="0" u="none" strike="noStrike" cap="none">
                <a:solidFill>
                  <a:srgbClr val="334155"/>
                </a:solidFill>
                <a:latin typeface="Noto Sans JP"/>
                <a:ea typeface="Noto Sans JP"/>
                <a:cs typeface="Noto Sans JP"/>
                <a:sym typeface="Noto Sans JP"/>
              </a:endParaRPr>
            </a:p>
          </p:txBody>
        </p:sp>
      </p:grpSp>
      <p:grpSp>
        <p:nvGrpSpPr>
          <p:cNvPr id="758" name="Google Shape;758;g3dec51866ed_478_6108"/>
          <p:cNvGrpSpPr/>
          <p:nvPr/>
        </p:nvGrpSpPr>
        <p:grpSpPr>
          <a:xfrm>
            <a:off x="762000" y="5524500"/>
            <a:ext cx="10668000" cy="952500"/>
            <a:chOff x="762000" y="5524500"/>
            <a:chExt cx="10668000" cy="952500"/>
          </a:xfrm>
        </p:grpSpPr>
        <p:sp>
          <p:nvSpPr>
            <p:cNvPr id="759" name="Google Shape;759;g3dec51866ed_478_6108"/>
            <p:cNvSpPr/>
            <p:nvPr/>
          </p:nvSpPr>
          <p:spPr>
            <a:xfrm>
              <a:off x="762000" y="5524500"/>
              <a:ext cx="10668000" cy="952500"/>
            </a:xfrm>
            <a:prstGeom prst="roundRect">
              <a:avLst>
                <a:gd name="adj" fmla="val 10000"/>
              </a:avLst>
            </a:prstGeom>
            <a:solidFill>
              <a:srgbClr val="F8FAF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g3dec51866ed_478_6108"/>
            <p:cNvSpPr txBox="1"/>
            <p:nvPr/>
          </p:nvSpPr>
          <p:spPr>
            <a:xfrm>
              <a:off x="1047750" y="5524500"/>
              <a:ext cx="10096500" cy="952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334155"/>
                  </a:solidFill>
                  <a:latin typeface="Noto Sans JP"/>
                  <a:ea typeface="Noto Sans JP"/>
                  <a:cs typeface="Noto Sans JP"/>
                  <a:sym typeface="Noto Sans JP"/>
                </a:rPr>
                <a:t>ペルチェの「直接冷却」と大風量ファンの「気化熱」を組み合わせたハイブリッドベストや、</a:t>
              </a:r>
              <a:endParaRPr sz="1400" b="0" i="0" u="none" strike="noStrike" cap="none">
                <a:solidFill>
                  <a:srgbClr val="334155"/>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400"/>
                <a:buFont typeface="Arial"/>
                <a:buNone/>
              </a:pPr>
              <a:r>
                <a:rPr lang="ja-JP" sz="1400" b="0" i="0" u="none" strike="noStrike" cap="none">
                  <a:solidFill>
                    <a:srgbClr val="334155"/>
                  </a:solidFill>
                  <a:latin typeface="Noto Sans JP"/>
                  <a:ea typeface="Noto Sans JP"/>
                  <a:cs typeface="Noto Sans JP"/>
                  <a:sym typeface="Noto Sans JP"/>
                </a:rPr>
                <a:t>冷水を循環させる水冷式ベスト、冷却水をアンダーウェアに送水して胸部・背部を集中して冷却するベスト。</a:t>
              </a:r>
              <a:endParaRPr sz="1400" b="0" i="0" u="none" strike="noStrike" cap="none">
                <a:solidFill>
                  <a:srgbClr val="334155"/>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400"/>
                <a:buFont typeface="Arial"/>
                <a:buNone/>
              </a:pPr>
              <a:r>
                <a:rPr lang="ja-JP" sz="1400" b="0" i="0" u="none" strike="noStrike" cap="none">
                  <a:solidFill>
                    <a:srgbClr val="334155"/>
                  </a:solidFill>
                  <a:latin typeface="Noto Sans JP"/>
                  <a:ea typeface="Noto Sans JP"/>
                  <a:cs typeface="Noto Sans JP"/>
                  <a:sym typeface="Noto Sans JP"/>
                </a:rPr>
                <a:t>特に粉塵が多い現場や、狭い場所でファンが邪魔になる場合は水冷式や冷却水送水式が有効です。</a:t>
              </a:r>
              <a:endParaRPr sz="1400" b="0" i="0" u="none" strike="noStrike" cap="none">
                <a:solidFill>
                  <a:srgbClr val="334155"/>
                </a:solidFill>
                <a:latin typeface="Noto Sans JP"/>
                <a:ea typeface="Noto Sans JP"/>
                <a:cs typeface="Noto Sans JP"/>
                <a:sym typeface="Noto Sans JP"/>
              </a:endParaRPr>
            </a:p>
          </p:txBody>
        </p:sp>
      </p:grpSp>
      <p:pic>
        <p:nvPicPr>
          <p:cNvPr id="761" name="Google Shape;761;g3dec51866ed_478_6108"/>
          <p:cNvPicPr preferRelativeResize="0"/>
          <p:nvPr/>
        </p:nvPicPr>
        <p:blipFill rotWithShape="1">
          <a:blip r:embed="rId6" cstate="screen">
            <a:alphaModFix/>
            <a:extLst>
              <a:ext uri="{28A0092B-C50C-407E-A947-70E740481C1C}">
                <a14:useLocalDpi xmlns:a14="http://schemas.microsoft.com/office/drawing/2010/main"/>
              </a:ext>
            </a:extLst>
          </a:blip>
          <a:srcRect t="4002" b="4002"/>
          <a:stretch/>
        </p:blipFill>
        <p:spPr>
          <a:xfrm>
            <a:off x="9121775" y="2291750"/>
            <a:ext cx="2182500" cy="2777700"/>
          </a:xfrm>
          <a:prstGeom prst="roundRect">
            <a:avLst>
              <a:gd name="adj" fmla="val 4545"/>
            </a:avLst>
          </a:prstGeom>
          <a:noFill/>
          <a:ln>
            <a:noFill/>
          </a:ln>
        </p:spPr>
      </p:pic>
      <p:pic>
        <p:nvPicPr>
          <p:cNvPr id="762" name="Google Shape;762;g3dec51866ed_478_6108"/>
          <p:cNvPicPr preferRelativeResize="0"/>
          <p:nvPr/>
        </p:nvPicPr>
        <p:blipFill rotWithShape="1">
          <a:blip r:embed="rId7">
            <a:alphaModFix/>
          </a:blip>
          <a:srcRect/>
          <a:stretch/>
        </p:blipFill>
        <p:spPr>
          <a:xfrm>
            <a:off x="3244261" y="2626366"/>
            <a:ext cx="2182500" cy="2199034"/>
          </a:xfrm>
          <a:prstGeom prst="rect">
            <a:avLst/>
          </a:prstGeom>
          <a:noFill/>
          <a:ln>
            <a:noFill/>
          </a:ln>
        </p:spPr>
      </p:pic>
      <p:pic>
        <p:nvPicPr>
          <p:cNvPr id="763" name="Google Shape;763;g3dec51866ed_478_610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468203" y="3780365"/>
            <a:ext cx="855875" cy="1289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7"/>
        <p:cNvGrpSpPr/>
        <p:nvPr/>
      </p:nvGrpSpPr>
      <p:grpSpPr>
        <a:xfrm>
          <a:off x="0" y="0"/>
          <a:ext cx="0" cy="0"/>
          <a:chOff x="0" y="0"/>
          <a:chExt cx="0" cy="0"/>
        </a:xfrm>
      </p:grpSpPr>
      <p:sp>
        <p:nvSpPr>
          <p:cNvPr id="768" name="Google Shape;768;p23"/>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23"/>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23"/>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水や保冷剤で！軽くて動きやすいアナログ冷却</a:t>
            </a:r>
            <a:endParaRPr sz="2800" b="1" i="0" u="none" strike="noStrike" cap="none">
              <a:solidFill>
                <a:srgbClr val="003366"/>
              </a:solidFill>
              <a:latin typeface="Noto Sans JP"/>
              <a:ea typeface="Noto Sans JP"/>
              <a:cs typeface="Noto Sans JP"/>
              <a:sym typeface="Noto Sans JP"/>
            </a:endParaRPr>
          </a:p>
        </p:txBody>
      </p:sp>
      <p:grpSp>
        <p:nvGrpSpPr>
          <p:cNvPr id="771" name="Google Shape;771;p23"/>
          <p:cNvGrpSpPr/>
          <p:nvPr/>
        </p:nvGrpSpPr>
        <p:grpSpPr>
          <a:xfrm>
            <a:off x="762000" y="1143000"/>
            <a:ext cx="10668000" cy="952500"/>
            <a:chOff x="762000" y="1143000"/>
            <a:chExt cx="10668000" cy="952500"/>
          </a:xfrm>
        </p:grpSpPr>
        <p:sp>
          <p:nvSpPr>
            <p:cNvPr id="772" name="Google Shape;772;p23"/>
            <p:cNvSpPr/>
            <p:nvPr/>
          </p:nvSpPr>
          <p:spPr>
            <a:xfrm>
              <a:off x="762000" y="1143000"/>
              <a:ext cx="10668000" cy="952500"/>
            </a:xfrm>
            <a:prstGeom prst="roundRect">
              <a:avLst>
                <a:gd name="adj" fmla="val 12000"/>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23"/>
            <p:cNvSpPr txBox="1"/>
            <p:nvPr/>
          </p:nvSpPr>
          <p:spPr>
            <a:xfrm>
              <a:off x="952500" y="1143000"/>
              <a:ext cx="10287000" cy="952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バッテリーの重さが気になる方や、軽作業時には、水に濡らすだけで気化熱で冷えるベストやポンチョ、</a:t>
              </a:r>
              <a:endParaRPr sz="14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保冷剤を入れる冷袋がおすすめ。休憩中や通勤時にもサッと使えます。</a:t>
              </a:r>
              <a:endParaRPr sz="1400" b="0" i="0" u="none" strike="noStrike" cap="none">
                <a:solidFill>
                  <a:srgbClr val="0C4A6E"/>
                </a:solidFill>
                <a:latin typeface="Noto Sans JP"/>
                <a:ea typeface="Noto Sans JP"/>
                <a:cs typeface="Noto Sans JP"/>
                <a:sym typeface="Noto Sans JP"/>
              </a:endParaRPr>
            </a:p>
          </p:txBody>
        </p:sp>
      </p:grpSp>
      <p:grpSp>
        <p:nvGrpSpPr>
          <p:cNvPr id="774" name="Google Shape;774;p23"/>
          <p:cNvGrpSpPr/>
          <p:nvPr/>
        </p:nvGrpSpPr>
        <p:grpSpPr>
          <a:xfrm>
            <a:off x="762000" y="2286000"/>
            <a:ext cx="3429000" cy="3238500"/>
            <a:chOff x="762000" y="2286000"/>
            <a:chExt cx="3429000" cy="3238500"/>
          </a:xfrm>
        </p:grpSpPr>
        <p:sp>
          <p:nvSpPr>
            <p:cNvPr id="775" name="Google Shape;775;p23"/>
            <p:cNvSpPr/>
            <p:nvPr/>
          </p:nvSpPr>
          <p:spPr>
            <a:xfrm>
              <a:off x="762000" y="2286000"/>
              <a:ext cx="3429000" cy="3238500"/>
            </a:xfrm>
            <a:prstGeom prst="roundRect">
              <a:avLst>
                <a:gd name="adj" fmla="val 4705"/>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23"/>
            <p:cNvSpPr/>
            <p:nvPr/>
          </p:nvSpPr>
          <p:spPr>
            <a:xfrm>
              <a:off x="1524000" y="2476500"/>
              <a:ext cx="1905000" cy="3429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23"/>
            <p:cNvSpPr txBox="1"/>
            <p:nvPr/>
          </p:nvSpPr>
          <p:spPr>
            <a:xfrm>
              <a:off x="1524000" y="2476500"/>
              <a:ext cx="1905000" cy="342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1" i="0" u="none" strike="noStrike" cap="none">
                  <a:solidFill>
                    <a:srgbClr val="FFFFFF"/>
                  </a:solidFill>
                  <a:latin typeface="Noto Sans JP"/>
                  <a:ea typeface="Noto Sans JP"/>
                  <a:cs typeface="Noto Sans JP"/>
                  <a:sym typeface="Noto Sans JP"/>
                </a:rPr>
                <a:t>気化熱ベスト</a:t>
              </a:r>
              <a:endParaRPr sz="1300" b="1" i="0" u="none" strike="noStrike" cap="none">
                <a:solidFill>
                  <a:srgbClr val="FFFFFF"/>
                </a:solidFill>
                <a:latin typeface="Noto Sans JP"/>
                <a:ea typeface="Noto Sans JP"/>
                <a:cs typeface="Noto Sans JP"/>
                <a:sym typeface="Noto Sans JP"/>
              </a:endParaRPr>
            </a:p>
          </p:txBody>
        </p:sp>
        <p:pic>
          <p:nvPicPr>
            <p:cNvPr id="778" name="Google Shape;778;p23"/>
            <p:cNvPicPr preferRelativeResize="0"/>
            <p:nvPr/>
          </p:nvPicPr>
          <p:blipFill rotWithShape="1">
            <a:blip r:embed="rId4" cstate="screen">
              <a:alphaModFix/>
              <a:extLst>
                <a:ext uri="{28A0092B-C50C-407E-A947-70E740481C1C}">
                  <a14:useLocalDpi xmlns:a14="http://schemas.microsoft.com/office/drawing/2010/main"/>
                </a:ext>
              </a:extLst>
            </a:blip>
            <a:srcRect b="39394"/>
            <a:stretch/>
          </p:blipFill>
          <p:spPr>
            <a:xfrm>
              <a:off x="952500" y="2952750"/>
              <a:ext cx="3048000" cy="2095500"/>
            </a:xfrm>
            <a:prstGeom prst="roundRect">
              <a:avLst>
                <a:gd name="adj" fmla="val 3636"/>
              </a:avLst>
            </a:prstGeom>
            <a:noFill/>
            <a:ln>
              <a:noFill/>
            </a:ln>
          </p:spPr>
        </p:pic>
      </p:grpSp>
      <p:grpSp>
        <p:nvGrpSpPr>
          <p:cNvPr id="779" name="Google Shape;779;p23"/>
          <p:cNvGrpSpPr/>
          <p:nvPr/>
        </p:nvGrpSpPr>
        <p:grpSpPr>
          <a:xfrm>
            <a:off x="4381500" y="2286000"/>
            <a:ext cx="3429000" cy="3238500"/>
            <a:chOff x="4381500" y="2286000"/>
            <a:chExt cx="3429000" cy="3238500"/>
          </a:xfrm>
        </p:grpSpPr>
        <p:sp>
          <p:nvSpPr>
            <p:cNvPr id="780" name="Google Shape;780;p23"/>
            <p:cNvSpPr/>
            <p:nvPr/>
          </p:nvSpPr>
          <p:spPr>
            <a:xfrm>
              <a:off x="4381500" y="2286000"/>
              <a:ext cx="3429000" cy="3238500"/>
            </a:xfrm>
            <a:prstGeom prst="roundRect">
              <a:avLst>
                <a:gd name="adj" fmla="val 4705"/>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23"/>
            <p:cNvSpPr/>
            <p:nvPr/>
          </p:nvSpPr>
          <p:spPr>
            <a:xfrm>
              <a:off x="5143500" y="2476500"/>
              <a:ext cx="1905000" cy="3429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23"/>
            <p:cNvSpPr txBox="1"/>
            <p:nvPr/>
          </p:nvSpPr>
          <p:spPr>
            <a:xfrm>
              <a:off x="5143500" y="2476500"/>
              <a:ext cx="1905000" cy="342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1" i="0" u="none" strike="noStrike" cap="none">
                  <a:solidFill>
                    <a:srgbClr val="FFFFFF"/>
                  </a:solidFill>
                  <a:latin typeface="Noto Sans JP"/>
                  <a:ea typeface="Noto Sans JP"/>
                  <a:cs typeface="Noto Sans JP"/>
                  <a:sym typeface="Noto Sans JP"/>
                </a:rPr>
                <a:t>独自素材・構造</a:t>
              </a:r>
              <a:endParaRPr sz="1300" b="1" i="0" u="none" strike="noStrike" cap="none">
                <a:solidFill>
                  <a:srgbClr val="FFFFFF"/>
                </a:solidFill>
                <a:latin typeface="Noto Sans JP"/>
                <a:ea typeface="Noto Sans JP"/>
                <a:cs typeface="Noto Sans JP"/>
                <a:sym typeface="Noto Sans JP"/>
              </a:endParaRPr>
            </a:p>
          </p:txBody>
        </p:sp>
        <p:pic>
          <p:nvPicPr>
            <p:cNvPr id="783" name="Google Shape;783;p23"/>
            <p:cNvPicPr preferRelativeResize="0"/>
            <p:nvPr/>
          </p:nvPicPr>
          <p:blipFill rotWithShape="1">
            <a:blip r:embed="rId5" cstate="screen">
              <a:alphaModFix/>
              <a:extLst>
                <a:ext uri="{28A0092B-C50C-407E-A947-70E740481C1C}">
                  <a14:useLocalDpi xmlns:a14="http://schemas.microsoft.com/office/drawing/2010/main"/>
                </a:ext>
              </a:extLst>
            </a:blip>
            <a:srcRect t="33" b="17007"/>
            <a:stretch/>
          </p:blipFill>
          <p:spPr>
            <a:xfrm>
              <a:off x="4572000" y="2952750"/>
              <a:ext cx="3048000" cy="2095500"/>
            </a:xfrm>
            <a:prstGeom prst="roundRect">
              <a:avLst>
                <a:gd name="adj" fmla="val 3636"/>
              </a:avLst>
            </a:prstGeom>
            <a:noFill/>
            <a:ln>
              <a:noFill/>
            </a:ln>
          </p:spPr>
        </p:pic>
      </p:grpSp>
      <p:grpSp>
        <p:nvGrpSpPr>
          <p:cNvPr id="784" name="Google Shape;784;p23"/>
          <p:cNvGrpSpPr/>
          <p:nvPr/>
        </p:nvGrpSpPr>
        <p:grpSpPr>
          <a:xfrm>
            <a:off x="8001000" y="2286000"/>
            <a:ext cx="3429000" cy="3238500"/>
            <a:chOff x="8001000" y="2286000"/>
            <a:chExt cx="3429000" cy="3238500"/>
          </a:xfrm>
        </p:grpSpPr>
        <p:sp>
          <p:nvSpPr>
            <p:cNvPr id="785" name="Google Shape;785;p23"/>
            <p:cNvSpPr/>
            <p:nvPr/>
          </p:nvSpPr>
          <p:spPr>
            <a:xfrm>
              <a:off x="8001000" y="2286000"/>
              <a:ext cx="3429000" cy="3238500"/>
            </a:xfrm>
            <a:prstGeom prst="roundRect">
              <a:avLst>
                <a:gd name="adj" fmla="val 4705"/>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23"/>
            <p:cNvSpPr/>
            <p:nvPr/>
          </p:nvSpPr>
          <p:spPr>
            <a:xfrm>
              <a:off x="8763000" y="2476500"/>
              <a:ext cx="1905000" cy="342900"/>
            </a:xfrm>
            <a:prstGeom prst="roundRect">
              <a:avLst>
                <a:gd name="adj" fmla="val 50000"/>
              </a:avLst>
            </a:prstGeom>
            <a:solidFill>
              <a:srgbClr val="0EA5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23"/>
            <p:cNvSpPr txBox="1"/>
            <p:nvPr/>
          </p:nvSpPr>
          <p:spPr>
            <a:xfrm>
              <a:off x="8763000" y="2476500"/>
              <a:ext cx="1905000" cy="342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JP" sz="1300" b="1" i="0" u="none" strike="noStrike" cap="none">
                  <a:solidFill>
                    <a:srgbClr val="FFFFFF"/>
                  </a:solidFill>
                  <a:latin typeface="Noto Sans JP"/>
                  <a:ea typeface="Noto Sans JP"/>
                  <a:cs typeface="Noto Sans JP"/>
                  <a:sym typeface="Noto Sans JP"/>
                </a:rPr>
                <a:t>生地・詳細</a:t>
              </a:r>
              <a:endParaRPr sz="1300" b="1" i="0" u="none" strike="noStrike" cap="none">
                <a:solidFill>
                  <a:srgbClr val="FFFFFF"/>
                </a:solidFill>
                <a:latin typeface="Noto Sans JP"/>
                <a:ea typeface="Noto Sans JP"/>
                <a:cs typeface="Noto Sans JP"/>
                <a:sym typeface="Noto Sans JP"/>
              </a:endParaRPr>
            </a:p>
          </p:txBody>
        </p:sp>
        <p:pic>
          <p:nvPicPr>
            <p:cNvPr id="788" name="Google Shape;788;p23"/>
            <p:cNvPicPr preferRelativeResize="0"/>
            <p:nvPr/>
          </p:nvPicPr>
          <p:blipFill rotWithShape="1">
            <a:blip r:embed="rId6">
              <a:alphaModFix/>
            </a:blip>
            <a:srcRect t="23" r="70776" b="24409"/>
            <a:stretch/>
          </p:blipFill>
          <p:spPr>
            <a:xfrm>
              <a:off x="8191500" y="2952750"/>
              <a:ext cx="3048000" cy="2095500"/>
            </a:xfrm>
            <a:prstGeom prst="roundRect">
              <a:avLst>
                <a:gd name="adj" fmla="val 3636"/>
              </a:avLst>
            </a:prstGeom>
            <a:noFill/>
            <a:ln>
              <a:noFill/>
            </a:ln>
          </p:spPr>
        </p:pic>
      </p:grpSp>
      <p:grpSp>
        <p:nvGrpSpPr>
          <p:cNvPr id="789" name="Google Shape;789;p23"/>
          <p:cNvGrpSpPr/>
          <p:nvPr/>
        </p:nvGrpSpPr>
        <p:grpSpPr>
          <a:xfrm>
            <a:off x="762028" y="5715000"/>
            <a:ext cx="10919765" cy="952500"/>
            <a:chOff x="762000" y="5715000"/>
            <a:chExt cx="10668000" cy="952500"/>
          </a:xfrm>
        </p:grpSpPr>
        <p:sp>
          <p:nvSpPr>
            <p:cNvPr id="790" name="Google Shape;790;p23"/>
            <p:cNvSpPr/>
            <p:nvPr/>
          </p:nvSpPr>
          <p:spPr>
            <a:xfrm>
              <a:off x="762000" y="5715000"/>
              <a:ext cx="10668000" cy="952500"/>
            </a:xfrm>
            <a:prstGeom prst="roundRect">
              <a:avLst>
                <a:gd name="adj" fmla="val 12000"/>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23"/>
            <p:cNvSpPr txBox="1"/>
            <p:nvPr/>
          </p:nvSpPr>
          <p:spPr>
            <a:xfrm>
              <a:off x="817463" y="5762625"/>
              <a:ext cx="10422000" cy="857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ja-JP" sz="1700" b="1" i="0" u="none" strike="noStrike" cap="none">
                  <a:solidFill>
                    <a:srgbClr val="0EA5E9"/>
                  </a:solidFill>
                  <a:latin typeface="Noto Sans JP"/>
                  <a:ea typeface="Noto Sans JP"/>
                  <a:cs typeface="Noto Sans JP"/>
                  <a:sym typeface="Noto Sans JP"/>
                </a:rPr>
                <a:t>水だけで心地よい涼しさを生む</a:t>
              </a:r>
              <a:r>
                <a:rPr lang="ja-JP" sz="1200" b="1" i="0" u="none" strike="noStrike" cap="none">
                  <a:solidFill>
                    <a:srgbClr val="0EA5E9"/>
                  </a:solidFill>
                  <a:latin typeface="Noto Sans JP"/>
                  <a:ea typeface="Noto Sans JP"/>
                  <a:cs typeface="Noto Sans JP"/>
                  <a:sym typeface="Noto Sans JP"/>
                </a:rPr>
                <a:t>　表面はアルミコーティング、裏生地はラッセル、表面生地の遮熱効果で内側の温度上昇を抑える。</a:t>
              </a:r>
              <a:endParaRPr sz="1200" b="1" i="0" u="none" strike="noStrike" cap="none">
                <a:solidFill>
                  <a:srgbClr val="0EA5E9"/>
                </a:solidFill>
                <a:latin typeface="Noto Sans JP"/>
                <a:ea typeface="Noto Sans JP"/>
                <a:cs typeface="Noto Sans JP"/>
                <a:sym typeface="Noto Sans JP"/>
              </a:endParaRPr>
            </a:p>
            <a:p>
              <a:pPr marL="0" marR="0" lvl="0" indent="0" algn="l" rtl="0">
                <a:lnSpc>
                  <a:spcPct val="100000"/>
                </a:lnSpc>
                <a:spcBef>
                  <a:spcPts val="300"/>
                </a:spcBef>
                <a:spcAft>
                  <a:spcPts val="0"/>
                </a:spcAft>
                <a:buClr>
                  <a:srgbClr val="000000"/>
                </a:buClr>
                <a:buSzPts val="1200"/>
                <a:buFont typeface="Arial"/>
                <a:buNone/>
              </a:pPr>
              <a:r>
                <a:rPr lang="ja-JP" sz="1200" b="1" i="0" u="none" strike="noStrike" cap="none">
                  <a:solidFill>
                    <a:srgbClr val="0EA5E9"/>
                  </a:solidFill>
                  <a:latin typeface="Noto Sans JP"/>
                  <a:ea typeface="Noto Sans JP"/>
                  <a:cs typeface="Noto Sans JP"/>
                  <a:sym typeface="Noto Sans JP"/>
                </a:rPr>
                <a:t>①</a:t>
              </a:r>
              <a:r>
                <a:rPr lang="ja-JP" sz="1200" b="0" i="0" u="none" strike="noStrike" cap="none">
                  <a:solidFill>
                    <a:srgbClr val="475569"/>
                  </a:solidFill>
                  <a:latin typeface="Noto Sans JP"/>
                  <a:ea typeface="Noto Sans JP"/>
                  <a:cs typeface="Noto Sans JP"/>
                  <a:sym typeface="Noto Sans JP"/>
                </a:rPr>
                <a:t> 内部に保水されている水分が蒸発。 </a:t>
              </a:r>
              <a:r>
                <a:rPr lang="ja-JP" sz="1200" b="1" i="0" u="none" strike="noStrike" cap="none">
                  <a:solidFill>
                    <a:srgbClr val="0EA5E9"/>
                  </a:solidFill>
                  <a:latin typeface="Noto Sans JP"/>
                  <a:ea typeface="Noto Sans JP"/>
                  <a:cs typeface="Noto Sans JP"/>
                  <a:sym typeface="Noto Sans JP"/>
                </a:rPr>
                <a:t>②</a:t>
              </a:r>
              <a:r>
                <a:rPr lang="ja-JP" sz="1200" b="0" i="0" u="none" strike="noStrike" cap="none">
                  <a:solidFill>
                    <a:srgbClr val="475569"/>
                  </a:solidFill>
                  <a:latin typeface="Noto Sans JP"/>
                  <a:ea typeface="Noto Sans JP"/>
                  <a:cs typeface="Noto Sans JP"/>
                  <a:sym typeface="Noto Sans JP"/>
                </a:rPr>
                <a:t> 気化熱フィルムを通し、水蒸気が身体に付着。</a:t>
              </a:r>
              <a:endParaRPr sz="1200" b="0" i="0" u="none" strike="noStrike" cap="none">
                <a:solidFill>
                  <a:srgbClr val="475569"/>
                </a:solidFill>
                <a:latin typeface="Noto Sans JP"/>
                <a:ea typeface="Noto Sans JP"/>
                <a:cs typeface="Noto Sans JP"/>
                <a:sym typeface="Noto Sans JP"/>
              </a:endParaRPr>
            </a:p>
            <a:p>
              <a:pPr marL="0" marR="0" lvl="0" indent="0" algn="l" rtl="0">
                <a:lnSpc>
                  <a:spcPct val="100000"/>
                </a:lnSpc>
                <a:spcBef>
                  <a:spcPts val="300"/>
                </a:spcBef>
                <a:spcAft>
                  <a:spcPts val="0"/>
                </a:spcAft>
                <a:buClr>
                  <a:srgbClr val="000000"/>
                </a:buClr>
                <a:buSzPts val="1200"/>
                <a:buFont typeface="Arial"/>
                <a:buNone/>
              </a:pPr>
              <a:r>
                <a:rPr lang="ja-JP" sz="1200" b="1" i="0" u="none" strike="noStrike" cap="none">
                  <a:solidFill>
                    <a:srgbClr val="0EA5E9"/>
                  </a:solidFill>
                  <a:latin typeface="Noto Sans JP"/>
                  <a:ea typeface="Noto Sans JP"/>
                  <a:cs typeface="Noto Sans JP"/>
                  <a:sym typeface="Noto Sans JP"/>
                </a:rPr>
                <a:t>③</a:t>
              </a:r>
              <a:r>
                <a:rPr lang="ja-JP" sz="1200" b="0" i="0" u="none" strike="noStrike" cap="none">
                  <a:solidFill>
                    <a:srgbClr val="475569"/>
                  </a:solidFill>
                  <a:latin typeface="Noto Sans JP"/>
                  <a:ea typeface="Noto Sans JP"/>
                  <a:cs typeface="Noto Sans JP"/>
                  <a:sym typeface="Noto Sans JP"/>
                </a:rPr>
                <a:t> 通気性◎のダブルラッセル生地＋蛇腹仕様により衣類内に空気が循環し、気化、吸熱を促進。</a:t>
              </a:r>
              <a:endParaRPr sz="1200" b="0" i="0" u="none" strike="noStrike" cap="none">
                <a:solidFill>
                  <a:srgbClr val="475569"/>
                </a:solidFill>
                <a:latin typeface="Noto Sans JP"/>
                <a:ea typeface="Noto Sans JP"/>
                <a:cs typeface="Noto Sans JP"/>
                <a:sym typeface="Noto Sans J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5"/>
        <p:cNvGrpSpPr/>
        <p:nvPr/>
      </p:nvGrpSpPr>
      <p:grpSpPr>
        <a:xfrm>
          <a:off x="0" y="0"/>
          <a:ext cx="0" cy="0"/>
          <a:chOff x="0" y="0"/>
          <a:chExt cx="0" cy="0"/>
        </a:xfrm>
      </p:grpSpPr>
      <p:grpSp>
        <p:nvGrpSpPr>
          <p:cNvPr id="796" name="Google Shape;796;g3dec51866ed_669_4401"/>
          <p:cNvGrpSpPr/>
          <p:nvPr/>
        </p:nvGrpSpPr>
        <p:grpSpPr>
          <a:xfrm>
            <a:off x="0" y="0"/>
            <a:ext cx="12192000" cy="1143000"/>
            <a:chOff x="0" y="0"/>
            <a:chExt cx="12192000" cy="1143000"/>
          </a:xfrm>
        </p:grpSpPr>
        <p:sp>
          <p:nvSpPr>
            <p:cNvPr id="797" name="Google Shape;797;g3dec51866ed_669_4401"/>
            <p:cNvSpPr/>
            <p:nvPr/>
          </p:nvSpPr>
          <p:spPr>
            <a:xfrm>
              <a:off x="0" y="0"/>
              <a:ext cx="12192000" cy="11430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3dec51866ed_669_4401"/>
            <p:cNvSpPr txBox="1"/>
            <p:nvPr/>
          </p:nvSpPr>
          <p:spPr>
            <a:xfrm>
              <a:off x="571500" y="285750"/>
              <a:ext cx="11049000" cy="57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FFFFFF"/>
                  </a:solidFill>
                  <a:latin typeface="Noto Sans JP"/>
                  <a:ea typeface="Noto Sans JP"/>
                  <a:cs typeface="Noto Sans JP"/>
                  <a:sym typeface="Noto Sans JP"/>
                </a:rPr>
                <a:t>氷や保冷剤で！軽くて動きやすいアナログ冷却</a:t>
              </a:r>
              <a:endParaRPr sz="3200" b="1" i="0" u="none" strike="noStrike" cap="none">
                <a:solidFill>
                  <a:srgbClr val="FFFFFF"/>
                </a:solidFill>
                <a:latin typeface="Noto Sans JP"/>
                <a:ea typeface="Noto Sans JP"/>
                <a:cs typeface="Noto Sans JP"/>
                <a:sym typeface="Noto Sans JP"/>
              </a:endParaRPr>
            </a:p>
          </p:txBody>
        </p:sp>
      </p:grpSp>
      <p:grpSp>
        <p:nvGrpSpPr>
          <p:cNvPr id="799" name="Google Shape;799;g3dec51866ed_669_4401"/>
          <p:cNvGrpSpPr/>
          <p:nvPr/>
        </p:nvGrpSpPr>
        <p:grpSpPr>
          <a:xfrm>
            <a:off x="571500" y="1428750"/>
            <a:ext cx="3524400" cy="4857900"/>
            <a:chOff x="571500" y="1428750"/>
            <a:chExt cx="3524400" cy="4857900"/>
          </a:xfrm>
        </p:grpSpPr>
        <p:sp>
          <p:nvSpPr>
            <p:cNvPr id="800" name="Google Shape;800;g3dec51866ed_669_4401"/>
            <p:cNvSpPr/>
            <p:nvPr/>
          </p:nvSpPr>
          <p:spPr>
            <a:xfrm>
              <a:off x="571500" y="1428750"/>
              <a:ext cx="3524400" cy="4857900"/>
            </a:xfrm>
            <a:prstGeom prst="roundRect">
              <a:avLst>
                <a:gd name="adj" fmla="val 4054"/>
              </a:avLst>
            </a:prstGeom>
            <a:solidFill>
              <a:srgbClr val="F8F9FA"/>
            </a:solidFill>
            <a:ln w="19050"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1" name="Google Shape;801;g3dec51866ed_669_4401"/>
            <p:cNvPicPr preferRelativeResize="0"/>
            <p:nvPr/>
          </p:nvPicPr>
          <p:blipFill rotWithShape="1">
            <a:blip r:embed="rId4" cstate="screen">
              <a:alphaModFix/>
              <a:extLst>
                <a:ext uri="{28A0092B-C50C-407E-A947-70E740481C1C}">
                  <a14:useLocalDpi xmlns:a14="http://schemas.microsoft.com/office/drawing/2010/main"/>
                </a:ext>
              </a:extLst>
            </a:blip>
            <a:srcRect t="1334" b="1324"/>
            <a:stretch/>
          </p:blipFill>
          <p:spPr>
            <a:xfrm>
              <a:off x="762000" y="1619250"/>
              <a:ext cx="3143400" cy="2857500"/>
            </a:xfrm>
            <a:prstGeom prst="roundRect">
              <a:avLst>
                <a:gd name="adj" fmla="val 3333"/>
              </a:avLst>
            </a:prstGeom>
            <a:noFill/>
            <a:ln>
              <a:noFill/>
            </a:ln>
          </p:spPr>
        </p:pic>
        <p:sp>
          <p:nvSpPr>
            <p:cNvPr id="802" name="Google Shape;802;g3dec51866ed_669_4401"/>
            <p:cNvSpPr txBox="1"/>
            <p:nvPr/>
          </p:nvSpPr>
          <p:spPr>
            <a:xfrm>
              <a:off x="762000" y="4572000"/>
              <a:ext cx="3143400" cy="152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冷却ベスト・用品</a:t>
              </a:r>
              <a:endParaRPr sz="18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75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水に濡らすだけで気化熱を利用して冷却。</a:t>
              </a:r>
              <a:endParaRPr sz="1200" b="0" i="0" u="none" strike="noStrike" cap="none">
                <a:solidFill>
                  <a:srgbClr val="444444"/>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軽量で動きやすく、バッテリー不要の</a:t>
              </a:r>
              <a:endParaRPr sz="1200" b="0" i="0" u="none" strike="noStrike" cap="none">
                <a:solidFill>
                  <a:srgbClr val="444444"/>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アナログな快適さ。</a:t>
              </a:r>
              <a:endParaRPr sz="1200" b="0" i="0" u="none" strike="noStrike" cap="none">
                <a:solidFill>
                  <a:srgbClr val="444444"/>
                </a:solidFill>
                <a:latin typeface="Noto Sans JP"/>
                <a:ea typeface="Noto Sans JP"/>
                <a:cs typeface="Noto Sans JP"/>
                <a:sym typeface="Noto Sans JP"/>
              </a:endParaRPr>
            </a:p>
          </p:txBody>
        </p:sp>
      </p:grpSp>
      <p:grpSp>
        <p:nvGrpSpPr>
          <p:cNvPr id="803" name="Google Shape;803;g3dec51866ed_669_4401"/>
          <p:cNvGrpSpPr/>
          <p:nvPr/>
        </p:nvGrpSpPr>
        <p:grpSpPr>
          <a:xfrm>
            <a:off x="4333875" y="1428750"/>
            <a:ext cx="3524400" cy="4857900"/>
            <a:chOff x="4333875" y="1428750"/>
            <a:chExt cx="3524400" cy="4857900"/>
          </a:xfrm>
        </p:grpSpPr>
        <p:sp>
          <p:nvSpPr>
            <p:cNvPr id="804" name="Google Shape;804;g3dec51866ed_669_4401"/>
            <p:cNvSpPr/>
            <p:nvPr/>
          </p:nvSpPr>
          <p:spPr>
            <a:xfrm>
              <a:off x="4333875" y="1428750"/>
              <a:ext cx="3524400" cy="4857900"/>
            </a:xfrm>
            <a:prstGeom prst="roundRect">
              <a:avLst>
                <a:gd name="adj" fmla="val 4054"/>
              </a:avLst>
            </a:prstGeom>
            <a:solidFill>
              <a:srgbClr val="F8F9FA"/>
            </a:solidFill>
            <a:ln w="19050"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5" name="Google Shape;805;g3dec51866ed_669_4401"/>
            <p:cNvPicPr preferRelativeResize="0"/>
            <p:nvPr/>
          </p:nvPicPr>
          <p:blipFill rotWithShape="1">
            <a:blip r:embed="rId5" cstate="screen">
              <a:alphaModFix/>
              <a:extLst>
                <a:ext uri="{28A0092B-C50C-407E-A947-70E740481C1C}">
                  <a14:useLocalDpi xmlns:a14="http://schemas.microsoft.com/office/drawing/2010/main"/>
                </a:ext>
              </a:extLst>
            </a:blip>
            <a:srcRect t="70" b="80"/>
            <a:stretch/>
          </p:blipFill>
          <p:spPr>
            <a:xfrm>
              <a:off x="4524375" y="1619250"/>
              <a:ext cx="3143400" cy="2857500"/>
            </a:xfrm>
            <a:prstGeom prst="roundRect">
              <a:avLst>
                <a:gd name="adj" fmla="val 3333"/>
              </a:avLst>
            </a:prstGeom>
            <a:noFill/>
            <a:ln>
              <a:noFill/>
            </a:ln>
          </p:spPr>
        </p:pic>
        <p:sp>
          <p:nvSpPr>
            <p:cNvPr id="806" name="Google Shape;806;g3dec51866ed_669_4401"/>
            <p:cNvSpPr txBox="1"/>
            <p:nvPr/>
          </p:nvSpPr>
          <p:spPr>
            <a:xfrm>
              <a:off x="4524375" y="4572000"/>
              <a:ext cx="3143400" cy="152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保冷剤オプション</a:t>
              </a:r>
              <a:endParaRPr sz="18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75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用途に合わせて保冷剤を選択。</a:t>
              </a:r>
              <a:endParaRPr sz="1200" b="0" i="0" u="none" strike="noStrike" cap="none">
                <a:solidFill>
                  <a:srgbClr val="444444"/>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長時間持続させたい場合や、</a:t>
              </a:r>
              <a:endParaRPr sz="1200" b="0" i="0" u="none" strike="noStrike" cap="none">
                <a:solidFill>
                  <a:srgbClr val="444444"/>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キンキンに冷やしたい場合に最適。</a:t>
              </a:r>
              <a:endParaRPr sz="1200" b="0" i="0" u="none" strike="noStrike" cap="none">
                <a:solidFill>
                  <a:srgbClr val="444444"/>
                </a:solidFill>
                <a:latin typeface="Noto Sans JP"/>
                <a:ea typeface="Noto Sans JP"/>
                <a:cs typeface="Noto Sans JP"/>
                <a:sym typeface="Noto Sans JP"/>
              </a:endParaRPr>
            </a:p>
          </p:txBody>
        </p:sp>
      </p:grpSp>
      <p:grpSp>
        <p:nvGrpSpPr>
          <p:cNvPr id="807" name="Google Shape;807;g3dec51866ed_669_4401"/>
          <p:cNvGrpSpPr/>
          <p:nvPr/>
        </p:nvGrpSpPr>
        <p:grpSpPr>
          <a:xfrm>
            <a:off x="8096250" y="1428750"/>
            <a:ext cx="3524400" cy="4857900"/>
            <a:chOff x="8096250" y="1428750"/>
            <a:chExt cx="3524400" cy="4857900"/>
          </a:xfrm>
        </p:grpSpPr>
        <p:sp>
          <p:nvSpPr>
            <p:cNvPr id="808" name="Google Shape;808;g3dec51866ed_669_4401"/>
            <p:cNvSpPr/>
            <p:nvPr/>
          </p:nvSpPr>
          <p:spPr>
            <a:xfrm>
              <a:off x="8096250" y="1428750"/>
              <a:ext cx="3524400" cy="4857900"/>
            </a:xfrm>
            <a:prstGeom prst="roundRect">
              <a:avLst>
                <a:gd name="adj" fmla="val 4054"/>
              </a:avLst>
            </a:prstGeom>
            <a:solidFill>
              <a:srgbClr val="F8F9FA"/>
            </a:solidFill>
            <a:ln w="19050"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g3dec51866ed_669_4401"/>
            <p:cNvSpPr txBox="1"/>
            <p:nvPr/>
          </p:nvSpPr>
          <p:spPr>
            <a:xfrm>
              <a:off x="8286750" y="4572000"/>
              <a:ext cx="3143400" cy="152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着用イメージ</a:t>
              </a:r>
              <a:endParaRPr sz="18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75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背中のポケットに保冷剤を収納。</a:t>
              </a:r>
              <a:endParaRPr sz="1200" b="0" i="0" u="none" strike="noStrike" cap="none">
                <a:solidFill>
                  <a:srgbClr val="444444"/>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衣服内を効率的に冷却し、熱中症対策を</a:t>
              </a:r>
              <a:endParaRPr sz="1200" b="0" i="0" u="none" strike="noStrike" cap="none">
                <a:solidFill>
                  <a:srgbClr val="444444"/>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rgbClr val="444444"/>
                  </a:solidFill>
                  <a:latin typeface="Noto Sans JP"/>
                  <a:ea typeface="Noto Sans JP"/>
                  <a:cs typeface="Noto Sans JP"/>
                  <a:sym typeface="Noto Sans JP"/>
                </a:rPr>
                <a:t>サポートします。</a:t>
              </a:r>
              <a:endParaRPr sz="1200" b="0" i="0" u="none" strike="noStrike" cap="none">
                <a:solidFill>
                  <a:srgbClr val="444444"/>
                </a:solidFill>
                <a:latin typeface="Noto Sans JP"/>
                <a:ea typeface="Noto Sans JP"/>
                <a:cs typeface="Noto Sans JP"/>
                <a:sym typeface="Noto Sans JP"/>
              </a:endParaRPr>
            </a:p>
          </p:txBody>
        </p:sp>
      </p:grpSp>
      <p:pic>
        <p:nvPicPr>
          <p:cNvPr id="810" name="Google Shape;810;g3dec51866ed_669_4401"/>
          <p:cNvPicPr preferRelativeResize="0"/>
          <p:nvPr/>
        </p:nvPicPr>
        <p:blipFill rotWithShape="1">
          <a:blip r:embed="rId6" cstate="screen">
            <a:alphaModFix/>
            <a:extLst>
              <a:ext uri="{28A0092B-C50C-407E-A947-70E740481C1C}">
                <a14:useLocalDpi xmlns:a14="http://schemas.microsoft.com/office/drawing/2010/main"/>
              </a:ext>
            </a:extLst>
          </a:blip>
          <a:srcRect t="6279"/>
          <a:stretch/>
        </p:blipFill>
        <p:spPr>
          <a:xfrm>
            <a:off x="8196175" y="1618950"/>
            <a:ext cx="3237875" cy="28406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4"/>
        <p:cNvGrpSpPr/>
        <p:nvPr/>
      </p:nvGrpSpPr>
      <p:grpSpPr>
        <a:xfrm>
          <a:off x="0" y="0"/>
          <a:ext cx="0" cy="0"/>
          <a:chOff x="0" y="0"/>
          <a:chExt cx="0" cy="0"/>
        </a:xfrm>
      </p:grpSpPr>
      <p:sp>
        <p:nvSpPr>
          <p:cNvPr id="815" name="Google Shape;815;g3dec51866ed_669_5549"/>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g3dec51866ed_669_5549"/>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g3dec51866ed_669_5549"/>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水や保冷剤で！軽くて動きやすいアナログ冷却</a:t>
            </a:r>
            <a:endParaRPr sz="2800" b="1" i="0" u="none" strike="noStrike" cap="none">
              <a:solidFill>
                <a:srgbClr val="003366"/>
              </a:solidFill>
              <a:latin typeface="Noto Sans JP"/>
              <a:ea typeface="Noto Sans JP"/>
              <a:cs typeface="Noto Sans JP"/>
              <a:sym typeface="Noto Sans JP"/>
            </a:endParaRPr>
          </a:p>
        </p:txBody>
      </p:sp>
      <p:grpSp>
        <p:nvGrpSpPr>
          <p:cNvPr id="818" name="Google Shape;818;g3dec51866ed_669_5549"/>
          <p:cNvGrpSpPr/>
          <p:nvPr/>
        </p:nvGrpSpPr>
        <p:grpSpPr>
          <a:xfrm>
            <a:off x="762000" y="1143000"/>
            <a:ext cx="10668000" cy="857400"/>
            <a:chOff x="762000" y="1143000"/>
            <a:chExt cx="10668000" cy="857400"/>
          </a:xfrm>
        </p:grpSpPr>
        <p:sp>
          <p:nvSpPr>
            <p:cNvPr id="819" name="Google Shape;819;g3dec51866ed_669_5549"/>
            <p:cNvSpPr/>
            <p:nvPr/>
          </p:nvSpPr>
          <p:spPr>
            <a:xfrm>
              <a:off x="762000" y="1143000"/>
              <a:ext cx="10668000" cy="857400"/>
            </a:xfrm>
            <a:prstGeom prst="roundRect">
              <a:avLst>
                <a:gd name="adj" fmla="val 13333"/>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3dec51866ed_669_5549"/>
            <p:cNvSpPr txBox="1"/>
            <p:nvPr/>
          </p:nvSpPr>
          <p:spPr>
            <a:xfrm>
              <a:off x="952500" y="1143000"/>
              <a:ext cx="10287000" cy="857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バッテリーの重さが気になる方や、軽作業時には、水に濡らすだけで気化熱で冷えるベストやポンチョ、</a:t>
              </a:r>
              <a:endParaRPr sz="14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保冷剤を入れる保冷袋がおすすめ。休憩中や通勤時にもサッと使えます。</a:t>
              </a:r>
              <a:endParaRPr sz="1400" b="0" i="0" u="none" strike="noStrike" cap="none">
                <a:solidFill>
                  <a:srgbClr val="0C4A6E"/>
                </a:solidFill>
                <a:latin typeface="Noto Sans JP"/>
                <a:ea typeface="Noto Sans JP"/>
                <a:cs typeface="Noto Sans JP"/>
                <a:sym typeface="Noto Sans JP"/>
              </a:endParaRPr>
            </a:p>
          </p:txBody>
        </p:sp>
      </p:grpSp>
      <p:grpSp>
        <p:nvGrpSpPr>
          <p:cNvPr id="821" name="Google Shape;821;g3dec51866ed_669_5549"/>
          <p:cNvGrpSpPr/>
          <p:nvPr/>
        </p:nvGrpSpPr>
        <p:grpSpPr>
          <a:xfrm>
            <a:off x="762000" y="2286000"/>
            <a:ext cx="3429000" cy="4000500"/>
            <a:chOff x="762000" y="2286000"/>
            <a:chExt cx="3429000" cy="4000500"/>
          </a:xfrm>
        </p:grpSpPr>
        <p:sp>
          <p:nvSpPr>
            <p:cNvPr id="822" name="Google Shape;822;g3dec51866ed_669_5549"/>
            <p:cNvSpPr/>
            <p:nvPr/>
          </p:nvSpPr>
          <p:spPr>
            <a:xfrm>
              <a:off x="762000" y="2286000"/>
              <a:ext cx="3429000" cy="4000500"/>
            </a:xfrm>
            <a:prstGeom prst="roundRect">
              <a:avLst>
                <a:gd name="adj" fmla="val 44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3" name="Google Shape;823;g3dec51866ed_669_5549"/>
            <p:cNvPicPr preferRelativeResize="0"/>
            <p:nvPr/>
          </p:nvPicPr>
          <p:blipFill rotWithShape="1">
            <a:blip r:embed="rId4" cstate="screen">
              <a:alphaModFix/>
              <a:extLst>
                <a:ext uri="{28A0092B-C50C-407E-A947-70E740481C1C}">
                  <a14:useLocalDpi xmlns:a14="http://schemas.microsoft.com/office/drawing/2010/main"/>
                </a:ext>
              </a:extLst>
            </a:blip>
            <a:srcRect b="-2438"/>
            <a:stretch/>
          </p:blipFill>
          <p:spPr>
            <a:xfrm>
              <a:off x="952500" y="2476500"/>
              <a:ext cx="3048000" cy="2095500"/>
            </a:xfrm>
            <a:prstGeom prst="roundRect">
              <a:avLst>
                <a:gd name="adj" fmla="val 3636"/>
              </a:avLst>
            </a:prstGeom>
            <a:noFill/>
            <a:ln>
              <a:noFill/>
            </a:ln>
          </p:spPr>
        </p:pic>
        <p:sp>
          <p:nvSpPr>
            <p:cNvPr id="824" name="Google Shape;824;g3dec51866ed_669_5549"/>
            <p:cNvSpPr txBox="1"/>
            <p:nvPr/>
          </p:nvSpPr>
          <p:spPr>
            <a:xfrm>
              <a:off x="952500" y="4667250"/>
              <a:ext cx="3048000" cy="142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アナログ冷却ウェア</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水や保冷剤のみを使用するため、軽量で動きやすく、長時間の作業でも体の負担を軽減します。</a:t>
              </a:r>
              <a:endParaRPr sz="1100" b="0" i="0" u="none" strike="noStrike" cap="none">
                <a:solidFill>
                  <a:srgbClr val="475569"/>
                </a:solidFill>
                <a:latin typeface="Noto Sans JP"/>
                <a:ea typeface="Noto Sans JP"/>
                <a:cs typeface="Noto Sans JP"/>
                <a:sym typeface="Noto Sans JP"/>
              </a:endParaRPr>
            </a:p>
          </p:txBody>
        </p:sp>
      </p:grpSp>
      <p:grpSp>
        <p:nvGrpSpPr>
          <p:cNvPr id="825" name="Google Shape;825;g3dec51866ed_669_5549"/>
          <p:cNvGrpSpPr/>
          <p:nvPr/>
        </p:nvGrpSpPr>
        <p:grpSpPr>
          <a:xfrm>
            <a:off x="4381500" y="2286000"/>
            <a:ext cx="3429000" cy="4000500"/>
            <a:chOff x="4381500" y="2286000"/>
            <a:chExt cx="3429000" cy="4000500"/>
          </a:xfrm>
        </p:grpSpPr>
        <p:sp>
          <p:nvSpPr>
            <p:cNvPr id="826" name="Google Shape;826;g3dec51866ed_669_5549"/>
            <p:cNvSpPr/>
            <p:nvPr/>
          </p:nvSpPr>
          <p:spPr>
            <a:xfrm>
              <a:off x="4381500" y="2286000"/>
              <a:ext cx="3429000" cy="4000500"/>
            </a:xfrm>
            <a:prstGeom prst="roundRect">
              <a:avLst>
                <a:gd name="adj" fmla="val 44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7" name="Google Shape;827;g3dec51866ed_669_5549"/>
            <p:cNvPicPr preferRelativeResize="0"/>
            <p:nvPr/>
          </p:nvPicPr>
          <p:blipFill rotWithShape="1">
            <a:blip r:embed="rId5" cstate="screen">
              <a:alphaModFix/>
              <a:extLst>
                <a:ext uri="{28A0092B-C50C-407E-A947-70E740481C1C}">
                  <a14:useLocalDpi xmlns:a14="http://schemas.microsoft.com/office/drawing/2010/main"/>
                </a:ext>
              </a:extLst>
            </a:blip>
            <a:srcRect l="5000" r="1182"/>
            <a:stretch/>
          </p:blipFill>
          <p:spPr>
            <a:xfrm>
              <a:off x="4444345" y="2655125"/>
              <a:ext cx="3197100" cy="1330800"/>
            </a:xfrm>
            <a:prstGeom prst="roundRect">
              <a:avLst>
                <a:gd name="adj" fmla="val 3636"/>
              </a:avLst>
            </a:prstGeom>
            <a:noFill/>
            <a:ln>
              <a:noFill/>
            </a:ln>
          </p:spPr>
        </p:pic>
        <p:sp>
          <p:nvSpPr>
            <p:cNvPr id="828" name="Google Shape;828;g3dec51866ed_669_5549"/>
            <p:cNvSpPr txBox="1"/>
            <p:nvPr/>
          </p:nvSpPr>
          <p:spPr>
            <a:xfrm>
              <a:off x="4572000" y="4667250"/>
              <a:ext cx="3048000" cy="142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サーモグラフィ検証</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着用30秒後には明らかな表面温度の低下が確認されており、優れた冷却効率を実証しています。</a:t>
              </a:r>
              <a:endParaRPr sz="1100" b="0" i="0" u="none" strike="noStrike" cap="none">
                <a:solidFill>
                  <a:srgbClr val="475569"/>
                </a:solidFill>
                <a:latin typeface="Noto Sans JP"/>
                <a:ea typeface="Noto Sans JP"/>
                <a:cs typeface="Noto Sans JP"/>
                <a:sym typeface="Noto Sans JP"/>
              </a:endParaRPr>
            </a:p>
          </p:txBody>
        </p:sp>
      </p:grpSp>
      <p:grpSp>
        <p:nvGrpSpPr>
          <p:cNvPr id="829" name="Google Shape;829;g3dec51866ed_669_5549"/>
          <p:cNvGrpSpPr/>
          <p:nvPr/>
        </p:nvGrpSpPr>
        <p:grpSpPr>
          <a:xfrm>
            <a:off x="8001000" y="2286000"/>
            <a:ext cx="3429000" cy="4000500"/>
            <a:chOff x="8001000" y="2286000"/>
            <a:chExt cx="3429000" cy="4000500"/>
          </a:xfrm>
        </p:grpSpPr>
        <p:sp>
          <p:nvSpPr>
            <p:cNvPr id="830" name="Google Shape;830;g3dec51866ed_669_5549"/>
            <p:cNvSpPr/>
            <p:nvPr/>
          </p:nvSpPr>
          <p:spPr>
            <a:xfrm>
              <a:off x="8001000" y="2286000"/>
              <a:ext cx="3429000" cy="4000500"/>
            </a:xfrm>
            <a:prstGeom prst="roundRect">
              <a:avLst>
                <a:gd name="adj" fmla="val 44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1" name="Google Shape;831;g3dec51866ed_669_5549"/>
            <p:cNvPicPr preferRelativeResize="0"/>
            <p:nvPr/>
          </p:nvPicPr>
          <p:blipFill rotWithShape="1">
            <a:blip r:embed="rId6" cstate="screen">
              <a:alphaModFix/>
              <a:extLst>
                <a:ext uri="{28A0092B-C50C-407E-A947-70E740481C1C}">
                  <a14:useLocalDpi xmlns:a14="http://schemas.microsoft.com/office/drawing/2010/main"/>
                </a:ext>
              </a:extLst>
            </a:blip>
            <a:srcRect b="-37495"/>
            <a:stretch/>
          </p:blipFill>
          <p:spPr>
            <a:xfrm>
              <a:off x="8191500" y="2476500"/>
              <a:ext cx="3036600" cy="1257300"/>
            </a:xfrm>
            <a:prstGeom prst="roundRect">
              <a:avLst>
                <a:gd name="adj" fmla="val 3636"/>
              </a:avLst>
            </a:prstGeom>
            <a:noFill/>
            <a:ln>
              <a:noFill/>
            </a:ln>
          </p:spPr>
        </p:pic>
        <p:sp>
          <p:nvSpPr>
            <p:cNvPr id="832" name="Google Shape;832;g3dec51866ed_669_5549"/>
            <p:cNvSpPr txBox="1"/>
            <p:nvPr/>
          </p:nvSpPr>
          <p:spPr>
            <a:xfrm>
              <a:off x="8191500" y="4667250"/>
              <a:ext cx="3048000" cy="142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高い消臭・接触冷感</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接触冷感性能が高く、アンモニアやイソ吉草酸などの汗の臭いも強力にカット。快適な着心地が持続します。</a:t>
              </a:r>
              <a:endParaRPr sz="1100" b="0" i="0" u="none" strike="noStrike" cap="none">
                <a:solidFill>
                  <a:srgbClr val="475569"/>
                </a:solidFill>
                <a:latin typeface="Noto Sans JP"/>
                <a:ea typeface="Noto Sans JP"/>
                <a:cs typeface="Noto Sans JP"/>
                <a:sym typeface="Noto Sans JP"/>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6"/>
        <p:cNvGrpSpPr/>
        <p:nvPr/>
      </p:nvGrpSpPr>
      <p:grpSpPr>
        <a:xfrm>
          <a:off x="0" y="0"/>
          <a:ext cx="0" cy="0"/>
          <a:chOff x="0" y="0"/>
          <a:chExt cx="0" cy="0"/>
        </a:xfrm>
      </p:grpSpPr>
      <p:sp>
        <p:nvSpPr>
          <p:cNvPr id="837" name="Google Shape;837;p26"/>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26"/>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26"/>
          <p:cNvSpPr txBox="1"/>
          <p:nvPr/>
        </p:nvSpPr>
        <p:spPr>
          <a:xfrm>
            <a:off x="762000" y="428625"/>
            <a:ext cx="10668000" cy="431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休憩時や緊急時のクールダウンに！瞬間冷却アイテム</a:t>
            </a:r>
            <a:endParaRPr sz="2800" b="1" i="0" u="none" strike="noStrike" cap="none">
              <a:solidFill>
                <a:srgbClr val="003366"/>
              </a:solidFill>
              <a:latin typeface="Noto Sans JP"/>
              <a:ea typeface="Noto Sans JP"/>
              <a:cs typeface="Noto Sans JP"/>
              <a:sym typeface="Noto Sans JP"/>
            </a:endParaRPr>
          </a:p>
        </p:txBody>
      </p:sp>
      <p:sp>
        <p:nvSpPr>
          <p:cNvPr id="840" name="Google Shape;840;p26"/>
          <p:cNvSpPr txBox="1"/>
          <p:nvPr/>
        </p:nvSpPr>
        <p:spPr>
          <a:xfrm>
            <a:off x="762000" y="1000125"/>
            <a:ext cx="10668000" cy="400200"/>
          </a:xfrm>
          <a:prstGeom prst="rect">
            <a:avLst/>
          </a:prstGeom>
          <a:solidFill>
            <a:srgbClr val="F0F9FF"/>
          </a:solidFill>
          <a:ln w="9525" cap="flat" cmpd="sng">
            <a:solidFill>
              <a:srgbClr val="BAE6FD"/>
            </a:solidFill>
            <a:prstDash val="solid"/>
            <a:round/>
            <a:headEnd type="none" w="sm" len="sm"/>
            <a:tailEnd type="none" w="sm" len="sm"/>
          </a:ln>
        </p:spPr>
        <p:txBody>
          <a:bodyPr spcFirstLastPara="1" wrap="square" lIns="142875" tIns="0" rIns="0" bIns="0" anchor="ctr"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rgbClr val="0C4A6E"/>
                </a:solidFill>
                <a:latin typeface="Noto Sans JP"/>
                <a:ea typeface="Noto Sans JP"/>
                <a:cs typeface="Noto Sans JP"/>
                <a:sym typeface="Noto Sans JP"/>
              </a:rPr>
              <a:t>叩くだけで一気に冷たくなる保冷剤や、濡れタオルを瞬間凍結させるスプレーなど。</a:t>
            </a:r>
            <a:endParaRPr sz="13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rgbClr val="0C4A6E"/>
                </a:solidFill>
                <a:latin typeface="Noto Sans JP"/>
                <a:ea typeface="Noto Sans JP"/>
                <a:cs typeface="Noto Sans JP"/>
                <a:sym typeface="Noto Sans JP"/>
              </a:rPr>
              <a:t>急激に体温が上がってしまった時や、休憩時間に素早く体をリセットしたい時に大活躍します。</a:t>
            </a:r>
            <a:endParaRPr sz="1300" b="0" i="0" u="none" strike="noStrike" cap="none">
              <a:solidFill>
                <a:srgbClr val="0C4A6E"/>
              </a:solidFill>
              <a:latin typeface="Noto Sans JP"/>
              <a:ea typeface="Noto Sans JP"/>
              <a:cs typeface="Noto Sans JP"/>
              <a:sym typeface="Noto Sans JP"/>
            </a:endParaRPr>
          </a:p>
        </p:txBody>
      </p:sp>
      <p:pic>
        <p:nvPicPr>
          <p:cNvPr id="841" name="Google Shape;841;p26"/>
          <p:cNvPicPr preferRelativeResize="0"/>
          <p:nvPr/>
        </p:nvPicPr>
        <p:blipFill rotWithShape="1">
          <a:blip r:embed="rId4">
            <a:alphaModFix/>
          </a:blip>
          <a:srcRect t="5309" b="5309"/>
          <a:stretch/>
        </p:blipFill>
        <p:spPr>
          <a:xfrm>
            <a:off x="952500" y="2123977"/>
            <a:ext cx="3048000" cy="1905000"/>
          </a:xfrm>
          <a:prstGeom prst="rect">
            <a:avLst/>
          </a:prstGeom>
          <a:noFill/>
          <a:ln>
            <a:noFill/>
          </a:ln>
        </p:spPr>
      </p:pic>
      <p:sp>
        <p:nvSpPr>
          <p:cNvPr id="842" name="Google Shape;842;p26"/>
          <p:cNvSpPr txBox="1"/>
          <p:nvPr/>
        </p:nvSpPr>
        <p:spPr>
          <a:xfrm>
            <a:off x="952500" y="4255649"/>
            <a:ext cx="3048000" cy="667200"/>
          </a:xfrm>
          <a:prstGeom prst="rect">
            <a:avLst/>
          </a:prstGeom>
          <a:solidFill>
            <a:srgbClr val="000000">
              <a:alpha val="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パンチクール (保冷剤)</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4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叩くだけで急激に冷え、どこでも手軽に使用可能。緊急時のクールダウンに最適です。</a:t>
            </a:r>
            <a:endParaRPr sz="1100" b="0" i="0" u="none" strike="noStrike" cap="none">
              <a:solidFill>
                <a:srgbClr val="475569"/>
              </a:solidFill>
              <a:latin typeface="Noto Sans JP"/>
              <a:ea typeface="Noto Sans JP"/>
              <a:cs typeface="Noto Sans JP"/>
              <a:sym typeface="Noto Sans JP"/>
            </a:endParaRPr>
          </a:p>
        </p:txBody>
      </p:sp>
      <p:sp>
        <p:nvSpPr>
          <p:cNvPr id="843" name="Google Shape;843;p26"/>
          <p:cNvSpPr txBox="1"/>
          <p:nvPr/>
        </p:nvSpPr>
        <p:spPr>
          <a:xfrm>
            <a:off x="762000" y="5143125"/>
            <a:ext cx="10668000" cy="1600800"/>
          </a:xfrm>
          <a:prstGeom prst="rect">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従来のガス（LPG）は引火のリスクがあるため火気厳禁ですが、プレミアム版（HFO）は</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欧米の厳しい不燃認定をクリアした難燃ガスを使用しており、場所を選ばず安全に使用できます。</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さらに、マイナス40℃に達する極冷パワーと高濃度メントールによる持続性が加わることで、</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単なる冷感を超えた「氷結レベル」のパフォーマンスを実現。環境への優しさも兼ね備えた、</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ja-JP" sz="1800" b="0" i="0" u="none" strike="noStrike" cap="none">
                <a:solidFill>
                  <a:schemeClr val="dk1"/>
                </a:solidFill>
                <a:latin typeface="Arial"/>
                <a:ea typeface="Arial"/>
                <a:cs typeface="Arial"/>
                <a:sym typeface="Arial"/>
              </a:rPr>
              <a:t>まさに次世代の冷却スプレーと言えます。</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C4A6E"/>
              </a:solidFill>
              <a:latin typeface="Noto Sans JP"/>
              <a:ea typeface="Noto Sans JP"/>
              <a:cs typeface="Noto Sans JP"/>
              <a:sym typeface="Noto Sans JP"/>
            </a:endParaRPr>
          </a:p>
        </p:txBody>
      </p:sp>
      <p:grpSp>
        <p:nvGrpSpPr>
          <p:cNvPr id="844" name="Google Shape;844;p26"/>
          <p:cNvGrpSpPr/>
          <p:nvPr/>
        </p:nvGrpSpPr>
        <p:grpSpPr>
          <a:xfrm>
            <a:off x="8105725" y="1933124"/>
            <a:ext cx="3429000" cy="3115589"/>
            <a:chOff x="8001000" y="2247295"/>
            <a:chExt cx="3429000" cy="4000500"/>
          </a:xfrm>
        </p:grpSpPr>
        <p:sp>
          <p:nvSpPr>
            <p:cNvPr id="845" name="Google Shape;845;p26"/>
            <p:cNvSpPr/>
            <p:nvPr/>
          </p:nvSpPr>
          <p:spPr>
            <a:xfrm>
              <a:off x="8001000" y="2247295"/>
              <a:ext cx="3429000" cy="4000500"/>
            </a:xfrm>
            <a:prstGeom prst="roundRect">
              <a:avLst>
                <a:gd name="adj" fmla="val 44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26"/>
            <p:cNvSpPr txBox="1"/>
            <p:nvPr/>
          </p:nvSpPr>
          <p:spPr>
            <a:xfrm>
              <a:off x="8191500" y="5304008"/>
              <a:ext cx="3048000" cy="84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プレミアム冷却スプレー</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難燃ガス(HFO)採用で安全。マイナス40℃の極冷パワーと高濃度メントールが持続します。</a:t>
              </a:r>
              <a:endParaRPr sz="1100" b="0" i="0" u="none" strike="noStrike" cap="none">
                <a:solidFill>
                  <a:srgbClr val="475569"/>
                </a:solidFill>
                <a:latin typeface="Noto Sans JP"/>
                <a:ea typeface="Noto Sans JP"/>
                <a:cs typeface="Noto Sans JP"/>
                <a:sym typeface="Noto Sans JP"/>
              </a:endParaRPr>
            </a:p>
          </p:txBody>
        </p:sp>
      </p:grpSp>
      <p:sp>
        <p:nvSpPr>
          <p:cNvPr id="847" name="Google Shape;847;p26"/>
          <p:cNvSpPr txBox="1"/>
          <p:nvPr/>
        </p:nvSpPr>
        <p:spPr>
          <a:xfrm>
            <a:off x="4596000" y="4261963"/>
            <a:ext cx="3000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アイスプレス (瞬間凍結)</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濡れタオルを一瞬で凍結。スポーツ後や作業の合間に、強力な冷却効果を発揮します。</a:t>
            </a:r>
            <a:endParaRPr sz="1100" b="0" i="0" u="none" strike="noStrike" cap="none">
              <a:solidFill>
                <a:srgbClr val="475569"/>
              </a:solidFill>
              <a:latin typeface="Noto Sans JP"/>
              <a:ea typeface="Noto Sans JP"/>
              <a:cs typeface="Noto Sans JP"/>
              <a:sym typeface="Noto Sans JP"/>
            </a:endParaRPr>
          </a:p>
        </p:txBody>
      </p:sp>
      <p:pic>
        <p:nvPicPr>
          <p:cNvPr id="848" name="Google Shape;848;p26"/>
          <p:cNvPicPr preferRelativeResize="0"/>
          <p:nvPr/>
        </p:nvPicPr>
        <p:blipFill rotWithShape="1">
          <a:blip r:embed="rId5">
            <a:alphaModFix/>
          </a:blip>
          <a:srcRect/>
          <a:stretch/>
        </p:blipFill>
        <p:spPr>
          <a:xfrm>
            <a:off x="5060780" y="2270845"/>
            <a:ext cx="2573925" cy="1827475"/>
          </a:xfrm>
          <a:prstGeom prst="rect">
            <a:avLst/>
          </a:prstGeom>
          <a:noFill/>
          <a:ln>
            <a:noFill/>
          </a:ln>
        </p:spPr>
      </p:pic>
      <p:pic>
        <p:nvPicPr>
          <p:cNvPr id="849" name="Google Shape;849;p26"/>
          <p:cNvPicPr preferRelativeResize="0"/>
          <p:nvPr/>
        </p:nvPicPr>
        <p:blipFill rotWithShape="1">
          <a:blip r:embed="rId6">
            <a:alphaModFix/>
          </a:blip>
          <a:srcRect/>
          <a:stretch/>
        </p:blipFill>
        <p:spPr>
          <a:xfrm>
            <a:off x="4704829" y="1895650"/>
            <a:ext cx="984062" cy="2312547"/>
          </a:xfrm>
          <a:prstGeom prst="rect">
            <a:avLst/>
          </a:prstGeom>
          <a:noFill/>
          <a:ln>
            <a:noFill/>
          </a:ln>
        </p:spPr>
      </p:pic>
      <p:pic>
        <p:nvPicPr>
          <p:cNvPr id="850" name="Google Shape;850;p26"/>
          <p:cNvPicPr preferRelativeResize="0"/>
          <p:nvPr/>
        </p:nvPicPr>
        <p:blipFill rotWithShape="1">
          <a:blip r:embed="rId7">
            <a:alphaModFix/>
          </a:blip>
          <a:srcRect t="7649" b="7641"/>
          <a:stretch/>
        </p:blipFill>
        <p:spPr>
          <a:xfrm>
            <a:off x="8581350" y="2352900"/>
            <a:ext cx="2770500" cy="1905000"/>
          </a:xfrm>
          <a:prstGeom prst="roundRect">
            <a:avLst>
              <a:gd name="adj" fmla="val 44955"/>
            </a:avLst>
          </a:prstGeom>
          <a:noFill/>
          <a:ln>
            <a:noFill/>
          </a:ln>
        </p:spPr>
      </p:pic>
      <p:pic>
        <p:nvPicPr>
          <p:cNvPr id="851" name="Google Shape;851;p2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073713" y="1720393"/>
            <a:ext cx="633562" cy="25523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5"/>
        <p:cNvGrpSpPr/>
        <p:nvPr/>
      </p:nvGrpSpPr>
      <p:grpSpPr>
        <a:xfrm>
          <a:off x="0" y="0"/>
          <a:ext cx="0" cy="0"/>
          <a:chOff x="0" y="0"/>
          <a:chExt cx="0" cy="0"/>
        </a:xfrm>
      </p:grpSpPr>
      <p:sp>
        <p:nvSpPr>
          <p:cNvPr id="856" name="Google Shape;856;p27"/>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27"/>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27"/>
          <p:cNvSpPr txBox="1"/>
          <p:nvPr/>
        </p:nvSpPr>
        <p:spPr>
          <a:xfrm>
            <a:off x="476250" y="728016"/>
            <a:ext cx="11239500" cy="476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現場に「日陰」と「涼み場」を自ら作り出す</a:t>
            </a:r>
            <a:endParaRPr sz="2800" b="1" i="0" u="none" strike="noStrike" cap="none">
              <a:solidFill>
                <a:srgbClr val="003366"/>
              </a:solidFill>
              <a:latin typeface="Noto Sans JP"/>
              <a:ea typeface="Noto Sans JP"/>
              <a:cs typeface="Noto Sans JP"/>
              <a:sym typeface="Noto Sans JP"/>
            </a:endParaRPr>
          </a:p>
        </p:txBody>
      </p:sp>
      <p:grpSp>
        <p:nvGrpSpPr>
          <p:cNvPr id="859" name="Google Shape;859;p27"/>
          <p:cNvGrpSpPr/>
          <p:nvPr/>
        </p:nvGrpSpPr>
        <p:grpSpPr>
          <a:xfrm>
            <a:off x="476250" y="1143000"/>
            <a:ext cx="11239500" cy="952500"/>
            <a:chOff x="476250" y="1143000"/>
            <a:chExt cx="11239500" cy="952500"/>
          </a:xfrm>
        </p:grpSpPr>
        <p:sp>
          <p:nvSpPr>
            <p:cNvPr id="860" name="Google Shape;860;p27"/>
            <p:cNvSpPr/>
            <p:nvPr/>
          </p:nvSpPr>
          <p:spPr>
            <a:xfrm>
              <a:off x="476250" y="1143000"/>
              <a:ext cx="11239500" cy="952500"/>
            </a:xfrm>
            <a:prstGeom prst="roundRect">
              <a:avLst>
                <a:gd name="adj" fmla="val 12000"/>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27"/>
            <p:cNvSpPr txBox="1"/>
            <p:nvPr/>
          </p:nvSpPr>
          <p:spPr>
            <a:xfrm>
              <a:off x="666750" y="1143000"/>
              <a:ext cx="10858500" cy="952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プレハブの詰所が置けない低層住宅現場では、車の中か日陰を探して休憩するしかありません。</a:t>
              </a:r>
              <a:endParaRPr sz="14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しかし、それでは体温は下がりきりません。現場のスペースを見つけて、積極的に「クールスポット」を構築しましょう。</a:t>
              </a:r>
              <a:endParaRPr sz="1400" b="0" i="0" u="none" strike="noStrike" cap="none">
                <a:solidFill>
                  <a:srgbClr val="0C4A6E"/>
                </a:solidFill>
                <a:latin typeface="Noto Sans JP"/>
                <a:ea typeface="Noto Sans JP"/>
                <a:cs typeface="Noto Sans JP"/>
                <a:sym typeface="Noto Sans JP"/>
              </a:endParaRPr>
            </a:p>
          </p:txBody>
        </p:sp>
      </p:grpSp>
      <p:grpSp>
        <p:nvGrpSpPr>
          <p:cNvPr id="862" name="Google Shape;862;p27"/>
          <p:cNvGrpSpPr/>
          <p:nvPr/>
        </p:nvGrpSpPr>
        <p:grpSpPr>
          <a:xfrm>
            <a:off x="476250" y="2286000"/>
            <a:ext cx="3524400" cy="3619500"/>
            <a:chOff x="476250" y="2286000"/>
            <a:chExt cx="3524400" cy="3619500"/>
          </a:xfrm>
        </p:grpSpPr>
        <p:sp>
          <p:nvSpPr>
            <p:cNvPr id="863" name="Google Shape;863;p27"/>
            <p:cNvSpPr/>
            <p:nvPr/>
          </p:nvSpPr>
          <p:spPr>
            <a:xfrm>
              <a:off x="476250" y="2286000"/>
              <a:ext cx="3524400" cy="36195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27"/>
            <p:cNvSpPr txBox="1"/>
            <p:nvPr/>
          </p:nvSpPr>
          <p:spPr>
            <a:xfrm>
              <a:off x="666750" y="4476750"/>
              <a:ext cx="3143400" cy="123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クールスポットの構築</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現場の限られたスペースを有効活用し、自ら涼める環境を整えることが、熱中症予防の第一歩です。</a:t>
              </a:r>
              <a:endParaRPr sz="1100" b="0" i="0" u="none" strike="noStrike" cap="none">
                <a:solidFill>
                  <a:srgbClr val="475569"/>
                </a:solidFill>
                <a:latin typeface="Noto Sans JP"/>
                <a:ea typeface="Noto Sans JP"/>
                <a:cs typeface="Noto Sans JP"/>
                <a:sym typeface="Noto Sans JP"/>
              </a:endParaRPr>
            </a:p>
          </p:txBody>
        </p:sp>
      </p:grpSp>
      <p:grpSp>
        <p:nvGrpSpPr>
          <p:cNvPr id="865" name="Google Shape;865;p27"/>
          <p:cNvGrpSpPr/>
          <p:nvPr/>
        </p:nvGrpSpPr>
        <p:grpSpPr>
          <a:xfrm>
            <a:off x="4333875" y="2286000"/>
            <a:ext cx="3524400" cy="3619500"/>
            <a:chOff x="4333875" y="2286000"/>
            <a:chExt cx="3524400" cy="3619500"/>
          </a:xfrm>
        </p:grpSpPr>
        <p:sp>
          <p:nvSpPr>
            <p:cNvPr id="866" name="Google Shape;866;p27"/>
            <p:cNvSpPr/>
            <p:nvPr/>
          </p:nvSpPr>
          <p:spPr>
            <a:xfrm>
              <a:off x="4333875" y="2286000"/>
              <a:ext cx="3524400" cy="36195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7" name="Google Shape;867;p27"/>
            <p:cNvPicPr preferRelativeResize="0"/>
            <p:nvPr/>
          </p:nvPicPr>
          <p:blipFill rotWithShape="1">
            <a:blip r:embed="rId4" cstate="screen">
              <a:alphaModFix/>
              <a:extLst>
                <a:ext uri="{28A0092B-C50C-407E-A947-70E740481C1C}">
                  <a14:useLocalDpi xmlns:a14="http://schemas.microsoft.com/office/drawing/2010/main"/>
                </a:ext>
              </a:extLst>
            </a:blip>
            <a:srcRect l="4963" r="4972"/>
            <a:stretch/>
          </p:blipFill>
          <p:spPr>
            <a:xfrm>
              <a:off x="4524375" y="2476500"/>
              <a:ext cx="3143400" cy="1905000"/>
            </a:xfrm>
            <a:prstGeom prst="roundRect">
              <a:avLst>
                <a:gd name="adj" fmla="val 4000"/>
              </a:avLst>
            </a:prstGeom>
            <a:noFill/>
            <a:ln>
              <a:noFill/>
            </a:ln>
          </p:spPr>
        </p:pic>
        <p:sp>
          <p:nvSpPr>
            <p:cNvPr id="868" name="Google Shape;868;p27"/>
            <p:cNvSpPr txBox="1"/>
            <p:nvPr/>
          </p:nvSpPr>
          <p:spPr>
            <a:xfrm>
              <a:off x="4524375" y="4476750"/>
              <a:ext cx="3143400" cy="123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日陰の創出</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遮熱シートやテントを活用し、直射日光を遮断。車内休憩よりも確実に体温を下げる工夫が必要です。</a:t>
              </a:r>
              <a:endParaRPr sz="1100" b="0" i="0" u="none" strike="noStrike" cap="none">
                <a:solidFill>
                  <a:srgbClr val="475569"/>
                </a:solidFill>
                <a:latin typeface="Noto Sans JP"/>
                <a:ea typeface="Noto Sans JP"/>
                <a:cs typeface="Noto Sans JP"/>
                <a:sym typeface="Noto Sans JP"/>
              </a:endParaRPr>
            </a:p>
          </p:txBody>
        </p:sp>
      </p:grpSp>
      <p:grpSp>
        <p:nvGrpSpPr>
          <p:cNvPr id="869" name="Google Shape;869;p27"/>
          <p:cNvGrpSpPr/>
          <p:nvPr/>
        </p:nvGrpSpPr>
        <p:grpSpPr>
          <a:xfrm>
            <a:off x="8191500" y="2286000"/>
            <a:ext cx="3524400" cy="3619500"/>
            <a:chOff x="8191500" y="2286000"/>
            <a:chExt cx="3524400" cy="3619500"/>
          </a:xfrm>
        </p:grpSpPr>
        <p:sp>
          <p:nvSpPr>
            <p:cNvPr id="870" name="Google Shape;870;p27"/>
            <p:cNvSpPr/>
            <p:nvPr/>
          </p:nvSpPr>
          <p:spPr>
            <a:xfrm>
              <a:off x="8191500" y="2286000"/>
              <a:ext cx="3524400" cy="36195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1" name="Google Shape;871;p27" descr="A wide shot of a small residential construction site showing an organized break area with a cooling mist system or fan."/>
            <p:cNvPicPr preferRelativeResize="0"/>
            <p:nvPr/>
          </p:nvPicPr>
          <p:blipFill rotWithShape="1">
            <a:blip r:embed="rId5" cstate="screen">
              <a:alphaModFix/>
              <a:extLst>
                <a:ext uri="{28A0092B-C50C-407E-A947-70E740481C1C}">
                  <a14:useLocalDpi xmlns:a14="http://schemas.microsoft.com/office/drawing/2010/main"/>
                </a:ext>
              </a:extLst>
            </a:blip>
            <a:srcRect l="3592" r="3592"/>
            <a:stretch/>
          </p:blipFill>
          <p:spPr>
            <a:xfrm>
              <a:off x="8382000" y="2476500"/>
              <a:ext cx="3143400" cy="1905000"/>
            </a:xfrm>
            <a:prstGeom prst="roundRect">
              <a:avLst>
                <a:gd name="adj" fmla="val 4000"/>
              </a:avLst>
            </a:prstGeom>
            <a:noFill/>
            <a:ln>
              <a:noFill/>
            </a:ln>
          </p:spPr>
        </p:pic>
        <p:sp>
          <p:nvSpPr>
            <p:cNvPr id="872" name="Google Shape;872;p27"/>
            <p:cNvSpPr txBox="1"/>
            <p:nvPr/>
          </p:nvSpPr>
          <p:spPr>
            <a:xfrm>
              <a:off x="8382000" y="4476750"/>
              <a:ext cx="3143400" cy="123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休憩の質を向上</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適切な休憩環境を整えることで、作業効率の維持と重大な事故の防止に繋がります。</a:t>
              </a:r>
              <a:endParaRPr sz="1100" b="0" i="0" u="none" strike="noStrike" cap="none">
                <a:solidFill>
                  <a:srgbClr val="475569"/>
                </a:solidFill>
                <a:latin typeface="Noto Sans JP"/>
                <a:ea typeface="Noto Sans JP"/>
                <a:cs typeface="Noto Sans JP"/>
                <a:sym typeface="Noto Sans JP"/>
              </a:endParaRPr>
            </a:p>
          </p:txBody>
        </p:sp>
      </p:grpSp>
      <p:sp>
        <p:nvSpPr>
          <p:cNvPr id="873" name="Google Shape;873;p27"/>
          <p:cNvSpPr txBox="1"/>
          <p:nvPr/>
        </p:nvSpPr>
        <p:spPr>
          <a:xfrm>
            <a:off x="296375" y="299759"/>
            <a:ext cx="4762500" cy="285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rgbClr val="64748B"/>
                </a:solidFill>
                <a:latin typeface="Noto Sans JP"/>
                <a:ea typeface="Noto Sans JP"/>
                <a:cs typeface="Noto Sans JP"/>
                <a:sym typeface="Noto Sans JP"/>
              </a:rPr>
              <a:t>【第5部：休憩所の環境整備】</a:t>
            </a:r>
            <a:endParaRPr sz="2000" b="1" i="0" u="none" strike="noStrike" cap="none">
              <a:solidFill>
                <a:srgbClr val="64748B"/>
              </a:solidFill>
              <a:latin typeface="Noto Sans JP"/>
              <a:ea typeface="Noto Sans JP"/>
              <a:cs typeface="Noto Sans JP"/>
              <a:sym typeface="Noto Sans JP"/>
            </a:endParaRPr>
          </a:p>
        </p:txBody>
      </p:sp>
      <p:pic>
        <p:nvPicPr>
          <p:cNvPr id="874" name="Google Shape;874;p27"/>
          <p:cNvPicPr preferRelativeResize="0"/>
          <p:nvPr/>
        </p:nvPicPr>
        <p:blipFill rotWithShape="1">
          <a:blip r:embed="rId6" cstate="screen">
            <a:alphaModFix/>
            <a:extLst>
              <a:ext uri="{28A0092B-C50C-407E-A947-70E740481C1C}">
                <a14:useLocalDpi xmlns:a14="http://schemas.microsoft.com/office/drawing/2010/main"/>
              </a:ext>
            </a:extLst>
          </a:blip>
          <a:srcRect t="23658" b="24958"/>
          <a:stretch/>
        </p:blipFill>
        <p:spPr>
          <a:xfrm>
            <a:off x="657075" y="2508462"/>
            <a:ext cx="3162749" cy="1841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8"/>
        <p:cNvGrpSpPr/>
        <p:nvPr/>
      </p:nvGrpSpPr>
      <p:grpSpPr>
        <a:xfrm>
          <a:off x="0" y="0"/>
          <a:ext cx="0" cy="0"/>
          <a:chOff x="0" y="0"/>
          <a:chExt cx="0" cy="0"/>
        </a:xfrm>
      </p:grpSpPr>
      <p:sp>
        <p:nvSpPr>
          <p:cNvPr id="879" name="Google Shape;879;p28"/>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28"/>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1" name="Google Shape;881;p28"/>
          <p:cNvGrpSpPr/>
          <p:nvPr/>
        </p:nvGrpSpPr>
        <p:grpSpPr>
          <a:xfrm>
            <a:off x="476250" y="428625"/>
            <a:ext cx="11239500" cy="952500"/>
            <a:chOff x="476250" y="428625"/>
            <a:chExt cx="11239500" cy="952500"/>
          </a:xfrm>
        </p:grpSpPr>
        <p:sp>
          <p:nvSpPr>
            <p:cNvPr id="882" name="Google Shape;882;p28"/>
            <p:cNvSpPr txBox="1"/>
            <p:nvPr/>
          </p:nvSpPr>
          <p:spPr>
            <a:xfrm>
              <a:off x="476250" y="428625"/>
              <a:ext cx="112395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64748B"/>
                  </a:solidFill>
                  <a:latin typeface="Noto Sans JP"/>
                  <a:ea typeface="Noto Sans JP"/>
                  <a:cs typeface="Noto Sans JP"/>
                  <a:sym typeface="Noto Sans JP"/>
                </a:rPr>
                <a:t>【第5部：休憩所の環境整備】</a:t>
              </a:r>
              <a:endParaRPr sz="1400" b="1" i="0" u="none" strike="noStrike" cap="none">
                <a:solidFill>
                  <a:srgbClr val="64748B"/>
                </a:solidFill>
                <a:latin typeface="Noto Sans JP"/>
                <a:ea typeface="Noto Sans JP"/>
                <a:cs typeface="Noto Sans JP"/>
                <a:sym typeface="Noto Sans JP"/>
              </a:endParaRPr>
            </a:p>
          </p:txBody>
        </p:sp>
        <p:sp>
          <p:nvSpPr>
            <p:cNvPr id="883" name="Google Shape;883;p28"/>
            <p:cNvSpPr txBox="1"/>
            <p:nvPr/>
          </p:nvSpPr>
          <p:spPr>
            <a:xfrm>
              <a:off x="476250" y="809625"/>
              <a:ext cx="11239500" cy="57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太陽を遮り、涼みを生み出す「快適テント」</a:t>
              </a:r>
              <a:endParaRPr sz="3200" b="1" i="0" u="none" strike="noStrike" cap="none">
                <a:solidFill>
                  <a:srgbClr val="003366"/>
                </a:solidFill>
                <a:latin typeface="Noto Sans JP"/>
                <a:ea typeface="Noto Sans JP"/>
                <a:cs typeface="Noto Sans JP"/>
                <a:sym typeface="Noto Sans JP"/>
              </a:endParaRPr>
            </a:p>
          </p:txBody>
        </p:sp>
      </p:grpSp>
      <p:grpSp>
        <p:nvGrpSpPr>
          <p:cNvPr id="884" name="Google Shape;884;p28"/>
          <p:cNvGrpSpPr/>
          <p:nvPr/>
        </p:nvGrpSpPr>
        <p:grpSpPr>
          <a:xfrm>
            <a:off x="476250" y="1524000"/>
            <a:ext cx="11239500" cy="762000"/>
            <a:chOff x="476250" y="1524000"/>
            <a:chExt cx="11239500" cy="762000"/>
          </a:xfrm>
        </p:grpSpPr>
        <p:sp>
          <p:nvSpPr>
            <p:cNvPr id="885" name="Google Shape;885;p28"/>
            <p:cNvSpPr/>
            <p:nvPr/>
          </p:nvSpPr>
          <p:spPr>
            <a:xfrm>
              <a:off x="476250" y="1524000"/>
              <a:ext cx="11239500" cy="762000"/>
            </a:xfrm>
            <a:prstGeom prst="roundRect">
              <a:avLst>
                <a:gd name="adj" fmla="val 15000"/>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28"/>
            <p:cNvSpPr txBox="1"/>
            <p:nvPr/>
          </p:nvSpPr>
          <p:spPr>
            <a:xfrm>
              <a:off x="762000" y="1524000"/>
              <a:ext cx="10668000" cy="762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UVカット・遮熱機能のあるテントや、遮熱シートを用いたテントを設置するだけで、直射日光を避けることができます。これがあるだけで、休憩の質が劇的に変わります。</a:t>
              </a:r>
              <a:endParaRPr sz="1400" b="0" i="0" u="none" strike="noStrike" cap="none">
                <a:solidFill>
                  <a:srgbClr val="0C4A6E"/>
                </a:solidFill>
                <a:latin typeface="Noto Sans JP"/>
                <a:ea typeface="Noto Sans JP"/>
                <a:cs typeface="Noto Sans JP"/>
                <a:sym typeface="Noto Sans JP"/>
              </a:endParaRPr>
            </a:p>
          </p:txBody>
        </p:sp>
      </p:grpSp>
      <p:grpSp>
        <p:nvGrpSpPr>
          <p:cNvPr id="887" name="Google Shape;887;p28"/>
          <p:cNvGrpSpPr/>
          <p:nvPr/>
        </p:nvGrpSpPr>
        <p:grpSpPr>
          <a:xfrm>
            <a:off x="476250" y="2286025"/>
            <a:ext cx="3524400" cy="4464363"/>
            <a:chOff x="476250" y="2286004"/>
            <a:chExt cx="3524400" cy="4095746"/>
          </a:xfrm>
        </p:grpSpPr>
        <p:sp>
          <p:nvSpPr>
            <p:cNvPr id="888" name="Google Shape;888;p28"/>
            <p:cNvSpPr/>
            <p:nvPr/>
          </p:nvSpPr>
          <p:spPr>
            <a:xfrm>
              <a:off x="476250" y="2571750"/>
              <a:ext cx="3524400" cy="38100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9" name="Google Shape;889;p28"/>
            <p:cNvPicPr preferRelativeResize="0"/>
            <p:nvPr/>
          </p:nvPicPr>
          <p:blipFill rotWithShape="1">
            <a:blip r:embed="rId4" cstate="screen">
              <a:alphaModFix/>
              <a:extLst>
                <a:ext uri="{28A0092B-C50C-407E-A947-70E740481C1C}">
                  <a14:useLocalDpi xmlns:a14="http://schemas.microsoft.com/office/drawing/2010/main"/>
                </a:ext>
              </a:extLst>
            </a:blip>
            <a:srcRect t="3261" b="8610"/>
            <a:stretch/>
          </p:blipFill>
          <p:spPr>
            <a:xfrm>
              <a:off x="666750" y="2286004"/>
              <a:ext cx="3143400" cy="2874300"/>
            </a:xfrm>
            <a:prstGeom prst="roundRect">
              <a:avLst>
                <a:gd name="adj" fmla="val 3636"/>
              </a:avLst>
            </a:prstGeom>
            <a:noFill/>
            <a:ln>
              <a:noFill/>
            </a:ln>
          </p:spPr>
        </p:pic>
        <p:sp>
          <p:nvSpPr>
            <p:cNvPr id="890" name="Google Shape;890;p28"/>
            <p:cNvSpPr txBox="1"/>
            <p:nvPr/>
          </p:nvSpPr>
          <p:spPr>
            <a:xfrm>
              <a:off x="666750" y="5211932"/>
              <a:ext cx="3143400" cy="873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外観・設置例</a:t>
              </a:r>
              <a:endParaRPr sz="18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居住性の高い広々とした空間。遮熱性に優れた素材を採用し、内部の温度上昇を最小限に抑えます。</a:t>
              </a:r>
              <a:endParaRPr sz="1100" b="0" i="0" u="none" strike="noStrike" cap="none">
                <a:solidFill>
                  <a:srgbClr val="475569"/>
                </a:solidFill>
                <a:latin typeface="Noto Sans JP"/>
                <a:ea typeface="Noto Sans JP"/>
                <a:cs typeface="Noto Sans JP"/>
                <a:sym typeface="Noto Sans JP"/>
              </a:endParaRPr>
            </a:p>
          </p:txBody>
        </p:sp>
      </p:grpSp>
      <p:grpSp>
        <p:nvGrpSpPr>
          <p:cNvPr id="891" name="Google Shape;891;p28"/>
          <p:cNvGrpSpPr/>
          <p:nvPr/>
        </p:nvGrpSpPr>
        <p:grpSpPr>
          <a:xfrm>
            <a:off x="4333875" y="2285996"/>
            <a:ext cx="3524400" cy="4464368"/>
            <a:chOff x="4333875" y="2286000"/>
            <a:chExt cx="3524400" cy="4095750"/>
          </a:xfrm>
        </p:grpSpPr>
        <p:sp>
          <p:nvSpPr>
            <p:cNvPr id="892" name="Google Shape;892;p28"/>
            <p:cNvSpPr/>
            <p:nvPr/>
          </p:nvSpPr>
          <p:spPr>
            <a:xfrm>
              <a:off x="4333875" y="2571750"/>
              <a:ext cx="3524400" cy="38100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3" name="Google Shape;893;p28"/>
            <p:cNvPicPr preferRelativeResize="0"/>
            <p:nvPr/>
          </p:nvPicPr>
          <p:blipFill rotWithShape="1">
            <a:blip r:embed="rId5">
              <a:alphaModFix/>
            </a:blip>
            <a:srcRect t="2862" b="11456"/>
            <a:stretch/>
          </p:blipFill>
          <p:spPr>
            <a:xfrm>
              <a:off x="4524375" y="2286000"/>
              <a:ext cx="3143400" cy="2770500"/>
            </a:xfrm>
            <a:prstGeom prst="roundRect">
              <a:avLst>
                <a:gd name="adj" fmla="val 3636"/>
              </a:avLst>
            </a:prstGeom>
            <a:noFill/>
            <a:ln>
              <a:noFill/>
            </a:ln>
          </p:spPr>
        </p:pic>
        <p:sp>
          <p:nvSpPr>
            <p:cNvPr id="894" name="Google Shape;894;p28"/>
            <p:cNvSpPr txBox="1"/>
            <p:nvPr/>
          </p:nvSpPr>
          <p:spPr>
            <a:xfrm>
              <a:off x="4524375" y="5208506"/>
              <a:ext cx="3143400" cy="873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内部の快適性</a:t>
              </a:r>
              <a:endParaRPr sz="18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日陰を作り出すことで、涼しく過ごせる空間を確保。スポットクーラーと組み合わせて、より快適な空間にできます。</a:t>
              </a:r>
              <a:endParaRPr sz="1100" b="0" i="0" u="none" strike="noStrike" cap="none">
                <a:solidFill>
                  <a:srgbClr val="475569"/>
                </a:solidFill>
                <a:latin typeface="Noto Sans JP"/>
                <a:ea typeface="Noto Sans JP"/>
                <a:cs typeface="Noto Sans JP"/>
                <a:sym typeface="Noto Sans JP"/>
              </a:endParaRPr>
            </a:p>
          </p:txBody>
        </p:sp>
      </p:grpSp>
      <p:grpSp>
        <p:nvGrpSpPr>
          <p:cNvPr id="895" name="Google Shape;895;p28"/>
          <p:cNvGrpSpPr/>
          <p:nvPr/>
        </p:nvGrpSpPr>
        <p:grpSpPr>
          <a:xfrm>
            <a:off x="8191500" y="2404624"/>
            <a:ext cx="3524400" cy="4346057"/>
            <a:chOff x="8191500" y="2419262"/>
            <a:chExt cx="3524400" cy="3962488"/>
          </a:xfrm>
        </p:grpSpPr>
        <p:sp>
          <p:nvSpPr>
            <p:cNvPr id="896" name="Google Shape;896;p28"/>
            <p:cNvSpPr/>
            <p:nvPr/>
          </p:nvSpPr>
          <p:spPr>
            <a:xfrm>
              <a:off x="8191500" y="2571750"/>
              <a:ext cx="3524400" cy="38100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7" name="Google Shape;897;p28"/>
            <p:cNvPicPr preferRelativeResize="0"/>
            <p:nvPr/>
          </p:nvPicPr>
          <p:blipFill rotWithShape="1">
            <a:blip r:embed="rId6" cstate="screen">
              <a:alphaModFix/>
              <a:extLst>
                <a:ext uri="{28A0092B-C50C-407E-A947-70E740481C1C}">
                  <a14:useLocalDpi xmlns:a14="http://schemas.microsoft.com/office/drawing/2010/main"/>
                </a:ext>
              </a:extLst>
            </a:blip>
            <a:srcRect b="6358"/>
            <a:stretch/>
          </p:blipFill>
          <p:spPr>
            <a:xfrm>
              <a:off x="8382000" y="2419262"/>
              <a:ext cx="3143400" cy="2527500"/>
            </a:xfrm>
            <a:prstGeom prst="roundRect">
              <a:avLst>
                <a:gd name="adj" fmla="val 3636"/>
              </a:avLst>
            </a:prstGeom>
            <a:noFill/>
            <a:ln>
              <a:noFill/>
            </a:ln>
          </p:spPr>
        </p:pic>
        <p:sp>
          <p:nvSpPr>
            <p:cNvPr id="898" name="Google Shape;898;p28"/>
            <p:cNvSpPr txBox="1"/>
            <p:nvPr/>
          </p:nvSpPr>
          <p:spPr>
            <a:xfrm>
              <a:off x="8382000" y="5188680"/>
              <a:ext cx="3143400" cy="100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サーモ比較</a:t>
              </a:r>
              <a:endParaRPr sz="18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設置前後での表面温度の違いは明らか。</a:t>
              </a:r>
              <a:endParaRPr sz="1100" b="0" i="0" u="none" strike="noStrike" cap="none">
                <a:solidFill>
                  <a:srgbClr val="47556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直射日光を遮ることで、劇的な温度低減効果が</a:t>
              </a:r>
              <a:endParaRPr sz="1100" b="0" i="0" u="none" strike="noStrike" cap="none">
                <a:solidFill>
                  <a:srgbClr val="47556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得られます。</a:t>
              </a:r>
              <a:endParaRPr sz="1100" b="0" i="0" u="none" strike="noStrike" cap="none">
                <a:solidFill>
                  <a:srgbClr val="47556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43℃が31℃まで下がることも確認できています。</a:t>
              </a:r>
              <a:endParaRPr sz="1100" b="0" i="0" u="none" strike="noStrike" cap="none">
                <a:solidFill>
                  <a:srgbClr val="475569"/>
                </a:solidFill>
                <a:latin typeface="Noto Sans JP"/>
                <a:ea typeface="Noto Sans JP"/>
                <a:cs typeface="Noto Sans JP"/>
                <a:sym typeface="Noto Sans JP"/>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2"/>
        <p:cNvGrpSpPr/>
        <p:nvPr/>
      </p:nvGrpSpPr>
      <p:grpSpPr>
        <a:xfrm>
          <a:off x="0" y="0"/>
          <a:ext cx="0" cy="0"/>
          <a:chOff x="0" y="0"/>
          <a:chExt cx="0" cy="0"/>
        </a:xfrm>
      </p:grpSpPr>
      <p:sp>
        <p:nvSpPr>
          <p:cNvPr id="903" name="Google Shape;903;p29"/>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29"/>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29"/>
          <p:cNvSpPr txBox="1"/>
          <p:nvPr/>
        </p:nvSpPr>
        <p:spPr>
          <a:xfrm>
            <a:off x="476250" y="571500"/>
            <a:ext cx="112395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現場にエアコンを持ち込む時代</a:t>
            </a:r>
            <a:endParaRPr sz="3200" b="1" i="0" u="none" strike="noStrike" cap="none">
              <a:solidFill>
                <a:srgbClr val="003366"/>
              </a:solidFill>
              <a:latin typeface="Noto Sans JP"/>
              <a:ea typeface="Noto Sans JP"/>
              <a:cs typeface="Noto Sans JP"/>
              <a:sym typeface="Noto Sans JP"/>
            </a:endParaRPr>
          </a:p>
        </p:txBody>
      </p:sp>
      <p:grpSp>
        <p:nvGrpSpPr>
          <p:cNvPr id="906" name="Google Shape;906;p29"/>
          <p:cNvGrpSpPr/>
          <p:nvPr/>
        </p:nvGrpSpPr>
        <p:grpSpPr>
          <a:xfrm>
            <a:off x="476250" y="1333500"/>
            <a:ext cx="11239500" cy="762000"/>
            <a:chOff x="476250" y="1333500"/>
            <a:chExt cx="11239500" cy="762000"/>
          </a:xfrm>
        </p:grpSpPr>
        <p:sp>
          <p:nvSpPr>
            <p:cNvPr id="907" name="Google Shape;907;p29"/>
            <p:cNvSpPr/>
            <p:nvPr/>
          </p:nvSpPr>
          <p:spPr>
            <a:xfrm>
              <a:off x="476250" y="1333500"/>
              <a:ext cx="11239500" cy="762000"/>
            </a:xfrm>
            <a:prstGeom prst="roundRect">
              <a:avLst>
                <a:gd name="adj" fmla="val 15000"/>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29"/>
            <p:cNvSpPr txBox="1"/>
            <p:nvPr/>
          </p:nvSpPr>
          <p:spPr>
            <a:xfrm>
              <a:off x="762000" y="1333500"/>
              <a:ext cx="10668000" cy="762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設置したテントの中に、移動式エアコンやスポットクーラーを導入しましょう。</a:t>
              </a:r>
              <a:endParaRPr sz="14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涼しい風に当たることで、体力の回復具合が全く違ってきます。</a:t>
              </a:r>
              <a:endParaRPr sz="1400" b="0" i="0" u="none" strike="noStrike" cap="none">
                <a:solidFill>
                  <a:srgbClr val="0C4A6E"/>
                </a:solidFill>
                <a:latin typeface="Noto Sans JP"/>
                <a:ea typeface="Noto Sans JP"/>
                <a:cs typeface="Noto Sans JP"/>
                <a:sym typeface="Noto Sans JP"/>
              </a:endParaRPr>
            </a:p>
          </p:txBody>
        </p:sp>
      </p:grpSp>
      <p:grpSp>
        <p:nvGrpSpPr>
          <p:cNvPr id="909" name="Google Shape;909;p29"/>
          <p:cNvGrpSpPr/>
          <p:nvPr/>
        </p:nvGrpSpPr>
        <p:grpSpPr>
          <a:xfrm>
            <a:off x="476250" y="2381250"/>
            <a:ext cx="3524400" cy="4000500"/>
            <a:chOff x="476250" y="2381250"/>
            <a:chExt cx="3524400" cy="4000500"/>
          </a:xfrm>
        </p:grpSpPr>
        <p:sp>
          <p:nvSpPr>
            <p:cNvPr id="910" name="Google Shape;910;p29"/>
            <p:cNvSpPr/>
            <p:nvPr/>
          </p:nvSpPr>
          <p:spPr>
            <a:xfrm>
              <a:off x="476250" y="2381250"/>
              <a:ext cx="3524400" cy="40005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1" name="Google Shape;911;p29"/>
            <p:cNvPicPr preferRelativeResize="0"/>
            <p:nvPr/>
          </p:nvPicPr>
          <p:blipFill rotWithShape="1">
            <a:blip r:embed="rId4" cstate="screen">
              <a:alphaModFix/>
              <a:extLst>
                <a:ext uri="{28A0092B-C50C-407E-A947-70E740481C1C}">
                  <a14:useLocalDpi xmlns:a14="http://schemas.microsoft.com/office/drawing/2010/main"/>
                </a:ext>
              </a:extLst>
            </a:blip>
            <a:srcRect b="40476"/>
            <a:stretch/>
          </p:blipFill>
          <p:spPr>
            <a:xfrm>
              <a:off x="666750" y="2571750"/>
              <a:ext cx="3143400" cy="2857500"/>
            </a:xfrm>
            <a:prstGeom prst="roundRect">
              <a:avLst>
                <a:gd name="adj" fmla="val 3333"/>
              </a:avLst>
            </a:prstGeom>
            <a:noFill/>
            <a:ln>
              <a:noFill/>
            </a:ln>
          </p:spPr>
        </p:pic>
        <p:sp>
          <p:nvSpPr>
            <p:cNvPr id="912" name="Google Shape;912;p29"/>
            <p:cNvSpPr txBox="1"/>
            <p:nvPr/>
          </p:nvSpPr>
          <p:spPr>
            <a:xfrm>
              <a:off x="666750" y="5524500"/>
              <a:ext cx="3143400" cy="76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ポータブルエアコン</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持ち運びが容易で、局所的な冷却に最適です。</a:t>
              </a:r>
              <a:endParaRPr sz="1100" b="0" i="0" u="none" strike="noStrike" cap="none">
                <a:solidFill>
                  <a:srgbClr val="475569"/>
                </a:solidFill>
                <a:latin typeface="Noto Sans JP"/>
                <a:ea typeface="Noto Sans JP"/>
                <a:cs typeface="Noto Sans JP"/>
                <a:sym typeface="Noto Sans JP"/>
              </a:endParaRPr>
            </a:p>
          </p:txBody>
        </p:sp>
      </p:grpSp>
      <p:grpSp>
        <p:nvGrpSpPr>
          <p:cNvPr id="913" name="Google Shape;913;p29"/>
          <p:cNvGrpSpPr/>
          <p:nvPr/>
        </p:nvGrpSpPr>
        <p:grpSpPr>
          <a:xfrm>
            <a:off x="4333875" y="2381250"/>
            <a:ext cx="3524400" cy="4000500"/>
            <a:chOff x="4333875" y="2381250"/>
            <a:chExt cx="3524400" cy="4000500"/>
          </a:xfrm>
        </p:grpSpPr>
        <p:sp>
          <p:nvSpPr>
            <p:cNvPr id="914" name="Google Shape;914;p29"/>
            <p:cNvSpPr/>
            <p:nvPr/>
          </p:nvSpPr>
          <p:spPr>
            <a:xfrm>
              <a:off x="4333875" y="2381250"/>
              <a:ext cx="3524400" cy="40005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5" name="Google Shape;915;p29"/>
            <p:cNvPicPr preferRelativeResize="0"/>
            <p:nvPr/>
          </p:nvPicPr>
          <p:blipFill rotWithShape="1">
            <a:blip r:embed="rId5">
              <a:alphaModFix/>
            </a:blip>
            <a:srcRect l="140" r="150"/>
            <a:stretch/>
          </p:blipFill>
          <p:spPr>
            <a:xfrm>
              <a:off x="4524375" y="2571750"/>
              <a:ext cx="3143400" cy="2095500"/>
            </a:xfrm>
            <a:prstGeom prst="roundRect">
              <a:avLst>
                <a:gd name="adj" fmla="val 4545"/>
              </a:avLst>
            </a:prstGeom>
            <a:noFill/>
            <a:ln>
              <a:noFill/>
            </a:ln>
          </p:spPr>
        </p:pic>
        <p:sp>
          <p:nvSpPr>
            <p:cNvPr id="916" name="Google Shape;916;p29"/>
            <p:cNvSpPr txBox="1"/>
            <p:nvPr/>
          </p:nvSpPr>
          <p:spPr>
            <a:xfrm>
              <a:off x="4524375" y="4762500"/>
              <a:ext cx="3143400" cy="152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手間のかからない構造</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75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発生したドレン水は内部で蒸発。水捨ての手間や水漏れの心配がなく、安心して使用できます。</a:t>
              </a:r>
              <a:endParaRPr sz="1100" b="0" i="0" u="none" strike="noStrike" cap="none">
                <a:solidFill>
                  <a:srgbClr val="475569"/>
                </a:solidFill>
                <a:latin typeface="Noto Sans JP"/>
                <a:ea typeface="Noto Sans JP"/>
                <a:cs typeface="Noto Sans JP"/>
                <a:sym typeface="Noto Sans JP"/>
              </a:endParaRPr>
            </a:p>
          </p:txBody>
        </p:sp>
      </p:grpSp>
      <p:grpSp>
        <p:nvGrpSpPr>
          <p:cNvPr id="917" name="Google Shape;917;p29"/>
          <p:cNvGrpSpPr/>
          <p:nvPr/>
        </p:nvGrpSpPr>
        <p:grpSpPr>
          <a:xfrm>
            <a:off x="8191500" y="2381250"/>
            <a:ext cx="3524400" cy="4000500"/>
            <a:chOff x="8191500" y="2381250"/>
            <a:chExt cx="3524400" cy="4000500"/>
          </a:xfrm>
        </p:grpSpPr>
        <p:sp>
          <p:nvSpPr>
            <p:cNvPr id="918" name="Google Shape;918;p29"/>
            <p:cNvSpPr/>
            <p:nvPr/>
          </p:nvSpPr>
          <p:spPr>
            <a:xfrm>
              <a:off x="8191500" y="2381250"/>
              <a:ext cx="3524400" cy="40005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9" name="Google Shape;919;p29"/>
            <p:cNvPicPr preferRelativeResize="0"/>
            <p:nvPr/>
          </p:nvPicPr>
          <p:blipFill rotWithShape="1">
            <a:blip r:embed="rId6">
              <a:alphaModFix/>
            </a:blip>
            <a:srcRect t="56" b="48809"/>
            <a:stretch/>
          </p:blipFill>
          <p:spPr>
            <a:xfrm>
              <a:off x="8382000" y="2571750"/>
              <a:ext cx="3143400" cy="2857500"/>
            </a:xfrm>
            <a:prstGeom prst="roundRect">
              <a:avLst>
                <a:gd name="adj" fmla="val 3333"/>
              </a:avLst>
            </a:prstGeom>
            <a:noFill/>
            <a:ln>
              <a:noFill/>
            </a:ln>
          </p:spPr>
        </p:pic>
        <p:sp>
          <p:nvSpPr>
            <p:cNvPr id="920" name="Google Shape;920;p29"/>
            <p:cNvSpPr txBox="1"/>
            <p:nvPr/>
          </p:nvSpPr>
          <p:spPr>
            <a:xfrm>
              <a:off x="8382000" y="5524500"/>
              <a:ext cx="3143400" cy="76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スポットクーラー</a:t>
              </a:r>
              <a:endParaRPr sz="16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強力な冷風を送ることで、厳しい暑さの中でも体力を守ります。</a:t>
              </a:r>
              <a:endParaRPr sz="1100" b="0" i="0" u="none" strike="noStrike" cap="none">
                <a:solidFill>
                  <a:srgbClr val="475569"/>
                </a:solidFill>
                <a:latin typeface="Noto Sans JP"/>
                <a:ea typeface="Noto Sans JP"/>
                <a:cs typeface="Noto Sans JP"/>
                <a:sym typeface="Noto Sans JP"/>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4"/>
        <p:cNvGrpSpPr/>
        <p:nvPr/>
      </p:nvGrpSpPr>
      <p:grpSpPr>
        <a:xfrm>
          <a:off x="0" y="0"/>
          <a:ext cx="0" cy="0"/>
          <a:chOff x="0" y="0"/>
          <a:chExt cx="0" cy="0"/>
        </a:xfrm>
      </p:grpSpPr>
      <p:sp>
        <p:nvSpPr>
          <p:cNvPr id="925" name="Google Shape;925;p30"/>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0"/>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0"/>
          <p:cNvSpPr txBox="1"/>
          <p:nvPr/>
        </p:nvSpPr>
        <p:spPr>
          <a:xfrm>
            <a:off x="476250" y="428625"/>
            <a:ext cx="112395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気化熱で現場の空気を冷やすミストファン</a:t>
            </a:r>
            <a:endParaRPr sz="3200" b="1" i="0" u="none" strike="noStrike" cap="none">
              <a:solidFill>
                <a:srgbClr val="003366"/>
              </a:solidFill>
              <a:latin typeface="Noto Sans JP"/>
              <a:ea typeface="Noto Sans JP"/>
              <a:cs typeface="Noto Sans JP"/>
              <a:sym typeface="Noto Sans JP"/>
            </a:endParaRPr>
          </a:p>
        </p:txBody>
      </p:sp>
      <p:grpSp>
        <p:nvGrpSpPr>
          <p:cNvPr id="928" name="Google Shape;928;p30"/>
          <p:cNvGrpSpPr/>
          <p:nvPr/>
        </p:nvGrpSpPr>
        <p:grpSpPr>
          <a:xfrm>
            <a:off x="476250" y="1143000"/>
            <a:ext cx="11239500" cy="762000"/>
            <a:chOff x="476250" y="1143000"/>
            <a:chExt cx="11239500" cy="762000"/>
          </a:xfrm>
        </p:grpSpPr>
        <p:sp>
          <p:nvSpPr>
            <p:cNvPr id="929" name="Google Shape;929;p30"/>
            <p:cNvSpPr/>
            <p:nvPr/>
          </p:nvSpPr>
          <p:spPr>
            <a:xfrm>
              <a:off x="476250" y="1143000"/>
              <a:ext cx="11239500" cy="762000"/>
            </a:xfrm>
            <a:prstGeom prst="roundRect">
              <a:avLst>
                <a:gd name="adj" fmla="val 15000"/>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0"/>
            <p:cNvSpPr txBox="1"/>
            <p:nvPr/>
          </p:nvSpPr>
          <p:spPr>
            <a:xfrm>
              <a:off x="762000" y="1143000"/>
              <a:ext cx="10668000" cy="762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水道や電源がない場所でも使えるコードレスタイプのミストファンは低層現場の強い味方。</a:t>
              </a:r>
              <a:endParaRPr sz="14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工場扇に後付けできるミストキットやテント用ミストで、現場の温度を下げましょう。</a:t>
              </a:r>
              <a:endParaRPr sz="1400" b="0" i="0" u="none" strike="noStrike" cap="none">
                <a:solidFill>
                  <a:srgbClr val="0C4A6E"/>
                </a:solidFill>
                <a:latin typeface="Noto Sans JP"/>
                <a:ea typeface="Noto Sans JP"/>
                <a:cs typeface="Noto Sans JP"/>
                <a:sym typeface="Noto Sans JP"/>
              </a:endParaRPr>
            </a:p>
          </p:txBody>
        </p:sp>
      </p:grpSp>
      <p:grpSp>
        <p:nvGrpSpPr>
          <p:cNvPr id="931" name="Google Shape;931;p30"/>
          <p:cNvGrpSpPr/>
          <p:nvPr/>
        </p:nvGrpSpPr>
        <p:grpSpPr>
          <a:xfrm>
            <a:off x="344475" y="1985576"/>
            <a:ext cx="3656100" cy="4680564"/>
            <a:chOff x="344475" y="1633181"/>
            <a:chExt cx="3656100" cy="4843800"/>
          </a:xfrm>
        </p:grpSpPr>
        <p:sp>
          <p:nvSpPr>
            <p:cNvPr id="932" name="Google Shape;932;p30"/>
            <p:cNvSpPr/>
            <p:nvPr/>
          </p:nvSpPr>
          <p:spPr>
            <a:xfrm>
              <a:off x="344475" y="1633181"/>
              <a:ext cx="3656100" cy="4843800"/>
            </a:xfrm>
            <a:prstGeom prst="roundRect">
              <a:avLst>
                <a:gd name="adj" fmla="val 432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3" name="Google Shape;933;p30"/>
            <p:cNvPicPr preferRelativeResize="0"/>
            <p:nvPr/>
          </p:nvPicPr>
          <p:blipFill rotWithShape="1">
            <a:blip r:embed="rId4">
              <a:alphaModFix/>
            </a:blip>
            <a:srcRect r="-6621" b="16220"/>
            <a:stretch/>
          </p:blipFill>
          <p:spPr>
            <a:xfrm>
              <a:off x="666750" y="1756771"/>
              <a:ext cx="3143400" cy="4697700"/>
            </a:xfrm>
            <a:prstGeom prst="roundRect">
              <a:avLst>
                <a:gd name="adj" fmla="val 3750"/>
              </a:avLst>
            </a:prstGeom>
            <a:noFill/>
            <a:ln>
              <a:noFill/>
            </a:ln>
          </p:spPr>
        </p:pic>
      </p:grpSp>
      <p:grpSp>
        <p:nvGrpSpPr>
          <p:cNvPr id="934" name="Google Shape;934;p30"/>
          <p:cNvGrpSpPr/>
          <p:nvPr/>
        </p:nvGrpSpPr>
        <p:grpSpPr>
          <a:xfrm>
            <a:off x="4118675" y="1985575"/>
            <a:ext cx="7597200" cy="4800026"/>
            <a:chOff x="4286250" y="1976087"/>
            <a:chExt cx="7597200" cy="4800026"/>
          </a:xfrm>
        </p:grpSpPr>
        <p:sp>
          <p:nvSpPr>
            <p:cNvPr id="935" name="Google Shape;935;p30"/>
            <p:cNvSpPr/>
            <p:nvPr/>
          </p:nvSpPr>
          <p:spPr>
            <a:xfrm>
              <a:off x="4286250" y="1976087"/>
              <a:ext cx="7597200" cy="4500900"/>
            </a:xfrm>
            <a:prstGeom prst="roundRect">
              <a:avLst>
                <a:gd name="adj" fmla="val 3478"/>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6" name="Google Shape;936;p30"/>
            <p:cNvPicPr preferRelativeResize="0"/>
            <p:nvPr/>
          </p:nvPicPr>
          <p:blipFill rotWithShape="1">
            <a:blip r:embed="rId5">
              <a:alphaModFix/>
            </a:blip>
            <a:srcRect t="60" b="70"/>
            <a:stretch/>
          </p:blipFill>
          <p:spPr>
            <a:xfrm>
              <a:off x="4398462" y="2122187"/>
              <a:ext cx="7381800" cy="2190900"/>
            </a:xfrm>
            <a:prstGeom prst="roundRect">
              <a:avLst>
                <a:gd name="adj" fmla="val 5217"/>
              </a:avLst>
            </a:prstGeom>
            <a:noFill/>
            <a:ln>
              <a:noFill/>
            </a:ln>
          </p:spPr>
        </p:pic>
        <p:sp>
          <p:nvSpPr>
            <p:cNvPr id="937" name="Google Shape;937;p30"/>
            <p:cNvSpPr txBox="1"/>
            <p:nvPr/>
          </p:nvSpPr>
          <p:spPr>
            <a:xfrm>
              <a:off x="4537631" y="5431213"/>
              <a:ext cx="7048500" cy="134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主な特徴と機能</a:t>
              </a:r>
              <a:endParaRPr sz="1600" b="1" i="0" u="none" strike="noStrike" cap="none">
                <a:solidFill>
                  <a:srgbClr val="003366"/>
                </a:solidFill>
                <a:latin typeface="Noto Sans JP"/>
                <a:ea typeface="Noto Sans JP"/>
                <a:cs typeface="Noto Sans JP"/>
                <a:sym typeface="Noto Sans JP"/>
              </a:endParaRPr>
            </a:p>
            <a:p>
              <a:pPr marL="457200" marR="0" lvl="0" indent="-298450" algn="l" rtl="0">
                <a:lnSpc>
                  <a:spcPct val="100000"/>
                </a:lnSpc>
                <a:spcBef>
                  <a:spcPts val="600"/>
                </a:spcBef>
                <a:spcAft>
                  <a:spcPts val="0"/>
                </a:spcAft>
                <a:buClr>
                  <a:srgbClr val="475569"/>
                </a:buClr>
                <a:buSzPts val="1100"/>
                <a:buFont typeface="Noto Sans JP"/>
                <a:buChar char="●"/>
              </a:pPr>
              <a:r>
                <a:rPr lang="ja-JP" sz="1100" b="0" i="0" u="none" strike="noStrike" cap="none">
                  <a:solidFill>
                    <a:srgbClr val="475569"/>
                  </a:solidFill>
                  <a:latin typeface="Noto Sans JP"/>
                  <a:ea typeface="Noto Sans JP"/>
                  <a:cs typeface="Noto Sans JP"/>
                  <a:sym typeface="Noto Sans JP"/>
                </a:rPr>
                <a:t>2種類の給水方法：ポンプ式・水道直結の両方に対応。</a:t>
              </a:r>
              <a:endParaRPr sz="1100" b="0" i="0" u="none" strike="noStrike" cap="none">
                <a:solidFill>
                  <a:srgbClr val="475569"/>
                </a:solidFill>
                <a:latin typeface="Noto Sans JP"/>
                <a:ea typeface="Noto Sans JP"/>
                <a:cs typeface="Noto Sans JP"/>
                <a:sym typeface="Noto Sans JP"/>
              </a:endParaRPr>
            </a:p>
            <a:p>
              <a:pPr marL="457200" marR="0" lvl="0" indent="-298450" algn="l" rtl="0">
                <a:lnSpc>
                  <a:spcPct val="100000"/>
                </a:lnSpc>
                <a:spcBef>
                  <a:spcPts val="450"/>
                </a:spcBef>
                <a:spcAft>
                  <a:spcPts val="0"/>
                </a:spcAft>
                <a:buClr>
                  <a:srgbClr val="475569"/>
                </a:buClr>
                <a:buSzPts val="1100"/>
                <a:buFont typeface="Noto Sans JP"/>
                <a:buChar char="●"/>
              </a:pPr>
              <a:r>
                <a:rPr lang="ja-JP" sz="1100" b="0" i="0" u="none" strike="noStrike" cap="none">
                  <a:solidFill>
                    <a:srgbClr val="475569"/>
                  </a:solidFill>
                  <a:latin typeface="Noto Sans JP"/>
                  <a:ea typeface="Noto Sans JP"/>
                  <a:cs typeface="Noto Sans JP"/>
                  <a:sym typeface="Noto Sans JP"/>
                </a:rPr>
                <a:t>渇水センサー機能：空焚きを自動防止し、故障を防ぎます。</a:t>
              </a:r>
              <a:endParaRPr sz="1100" b="0" i="0" u="none" strike="noStrike" cap="none">
                <a:solidFill>
                  <a:srgbClr val="475569"/>
                </a:solidFill>
                <a:latin typeface="Noto Sans JP"/>
                <a:ea typeface="Noto Sans JP"/>
                <a:cs typeface="Noto Sans JP"/>
                <a:sym typeface="Noto Sans JP"/>
              </a:endParaRPr>
            </a:p>
            <a:p>
              <a:pPr marL="457200" marR="0" lvl="0" indent="-298450" algn="l" rtl="0">
                <a:lnSpc>
                  <a:spcPct val="100000"/>
                </a:lnSpc>
                <a:spcBef>
                  <a:spcPts val="450"/>
                </a:spcBef>
                <a:spcAft>
                  <a:spcPts val="0"/>
                </a:spcAft>
                <a:buClr>
                  <a:srgbClr val="475569"/>
                </a:buClr>
                <a:buSzPts val="1100"/>
                <a:buFont typeface="Noto Sans JP"/>
                <a:buChar char="●"/>
              </a:pPr>
              <a:r>
                <a:rPr lang="ja-JP" sz="1100" b="0" i="0" u="none" strike="noStrike" cap="none">
                  <a:solidFill>
                    <a:srgbClr val="475569"/>
                  </a:solidFill>
                  <a:latin typeface="Noto Sans JP"/>
                  <a:ea typeface="Noto Sans JP"/>
                  <a:cs typeface="Noto Sans JP"/>
                  <a:sym typeface="Noto Sans JP"/>
                </a:rPr>
                <a:t>バッテリー稼働：どこでも使える機動力。</a:t>
              </a:r>
              <a:endParaRPr sz="1100" b="0" i="0" u="none" strike="noStrike" cap="none">
                <a:solidFill>
                  <a:srgbClr val="475569"/>
                </a:solidFill>
                <a:latin typeface="Noto Sans JP"/>
                <a:ea typeface="Noto Sans JP"/>
                <a:cs typeface="Noto Sans JP"/>
                <a:sym typeface="Noto Sans JP"/>
              </a:endParaRPr>
            </a:p>
            <a:p>
              <a:pPr marL="457200" marR="0" lvl="0" indent="-298450" algn="l" rtl="0">
                <a:lnSpc>
                  <a:spcPct val="100000"/>
                </a:lnSpc>
                <a:spcBef>
                  <a:spcPts val="450"/>
                </a:spcBef>
                <a:spcAft>
                  <a:spcPts val="0"/>
                </a:spcAft>
                <a:buClr>
                  <a:srgbClr val="475569"/>
                </a:buClr>
                <a:buSzPts val="1100"/>
                <a:buFont typeface="Noto Sans JP"/>
                <a:buChar char="●"/>
              </a:pPr>
              <a:r>
                <a:rPr lang="ja-JP" sz="1100" b="0" i="0" u="none" strike="noStrike" cap="none">
                  <a:solidFill>
                    <a:srgbClr val="475569"/>
                  </a:solidFill>
                  <a:latin typeface="Noto Sans JP"/>
                  <a:ea typeface="Noto Sans JP"/>
                  <a:cs typeface="Noto Sans JP"/>
                  <a:sym typeface="Noto Sans JP"/>
                </a:rPr>
                <a:t>コンパクト収納：バケツに収納して保管も省スペース。</a:t>
              </a:r>
              <a:endParaRPr sz="1100" b="0" i="0" u="none" strike="noStrike" cap="none">
                <a:solidFill>
                  <a:srgbClr val="475569"/>
                </a:solidFill>
                <a:latin typeface="Noto Sans JP"/>
                <a:ea typeface="Noto Sans JP"/>
                <a:cs typeface="Noto Sans JP"/>
                <a:sym typeface="Noto Sans JP"/>
              </a:endParaRPr>
            </a:p>
          </p:txBody>
        </p:sp>
      </p:grpSp>
      <p:sp>
        <p:nvSpPr>
          <p:cNvPr id="938" name="Google Shape;938;p30"/>
          <p:cNvSpPr txBox="1"/>
          <p:nvPr/>
        </p:nvSpPr>
        <p:spPr>
          <a:xfrm>
            <a:off x="4401317" y="4507367"/>
            <a:ext cx="3143400" cy="828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コードレス・ミストファン</a:t>
            </a:r>
            <a:endParaRPr sz="18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45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電源・水道不要。どこでも設置可能な機動性の高い冷却ソリューションです。</a:t>
            </a:r>
            <a:endParaRPr sz="1100" b="0" i="0" u="none" strike="noStrike" cap="none">
              <a:solidFill>
                <a:srgbClr val="475569"/>
              </a:solidFill>
              <a:latin typeface="Noto Sans JP"/>
              <a:ea typeface="Noto Sans JP"/>
              <a:cs typeface="Noto Sans JP"/>
              <a:sym typeface="Noto Sans J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3"/>
          <p:cNvPicPr preferRelativeResize="0"/>
          <p:nvPr/>
        </p:nvPicPr>
        <p:blipFill rotWithShape="1">
          <a:blip r:embed="rId3">
            <a:alphaModFix/>
          </a:blip>
          <a:srcRect/>
          <a:stretch/>
        </p:blipFill>
        <p:spPr>
          <a:xfrm>
            <a:off x="0" y="6824"/>
            <a:ext cx="12192000" cy="6858000"/>
          </a:xfrm>
          <a:prstGeom prst="rect">
            <a:avLst/>
          </a:prstGeom>
          <a:noFill/>
          <a:ln>
            <a:noFill/>
          </a:ln>
        </p:spPr>
      </p:pic>
      <p:grpSp>
        <p:nvGrpSpPr>
          <p:cNvPr id="387" name="Google Shape;387;p3"/>
          <p:cNvGrpSpPr/>
          <p:nvPr/>
        </p:nvGrpSpPr>
        <p:grpSpPr>
          <a:xfrm>
            <a:off x="0" y="0"/>
            <a:ext cx="12192000" cy="190575"/>
            <a:chOff x="0" y="0"/>
            <a:chExt cx="12192000" cy="190575"/>
          </a:xfrm>
        </p:grpSpPr>
        <p:sp>
          <p:nvSpPr>
            <p:cNvPr id="388" name="Google Shape;388;p3"/>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3"/>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0" name="Google Shape;390;p3"/>
          <p:cNvSpPr txBox="1"/>
          <p:nvPr/>
        </p:nvSpPr>
        <p:spPr>
          <a:xfrm>
            <a:off x="762000" y="571500"/>
            <a:ext cx="106680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経験や体力だけでは乗り切れない「災害級の暑さ」</a:t>
            </a:r>
            <a:endParaRPr sz="3200" b="1" i="0" u="none" strike="noStrike" cap="none">
              <a:solidFill>
                <a:srgbClr val="003366"/>
              </a:solidFill>
              <a:latin typeface="Noto Sans JP"/>
              <a:ea typeface="Noto Sans JP"/>
              <a:cs typeface="Noto Sans JP"/>
              <a:sym typeface="Noto Sans JP"/>
            </a:endParaRPr>
          </a:p>
        </p:txBody>
      </p:sp>
      <p:grpSp>
        <p:nvGrpSpPr>
          <p:cNvPr id="391" name="Google Shape;391;p3"/>
          <p:cNvGrpSpPr/>
          <p:nvPr/>
        </p:nvGrpSpPr>
        <p:grpSpPr>
          <a:xfrm>
            <a:off x="762000" y="1742651"/>
            <a:ext cx="10668000" cy="1143000"/>
            <a:chOff x="762000" y="1428750"/>
            <a:chExt cx="10668000" cy="1143000"/>
          </a:xfrm>
        </p:grpSpPr>
        <p:sp>
          <p:nvSpPr>
            <p:cNvPr id="392" name="Google Shape;392;p3"/>
            <p:cNvSpPr/>
            <p:nvPr/>
          </p:nvSpPr>
          <p:spPr>
            <a:xfrm>
              <a:off x="762000" y="1428750"/>
              <a:ext cx="10668000" cy="1143000"/>
            </a:xfrm>
            <a:prstGeom prst="roundRect">
              <a:avLst>
                <a:gd name="adj" fmla="val 8333"/>
              </a:avLst>
            </a:prstGeom>
            <a:solidFill>
              <a:srgbClr val="FFF4F4"/>
            </a:solidFill>
            <a:ln w="19050" cap="flat" cmpd="sng">
              <a:solidFill>
                <a:srgbClr val="D32F2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3"/>
            <p:cNvSpPr txBox="1"/>
            <p:nvPr/>
          </p:nvSpPr>
          <p:spPr>
            <a:xfrm>
              <a:off x="1047750" y="1428750"/>
              <a:ext cx="10096500" cy="114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rgbClr val="D32F2F"/>
                  </a:solidFill>
                  <a:latin typeface="Noto Sans JP"/>
                  <a:ea typeface="Noto Sans JP"/>
                  <a:cs typeface="Noto Sans JP"/>
                  <a:sym typeface="Noto Sans JP"/>
                </a:rPr>
                <a:t>「自分は体力があるから大丈夫」という過信は非常に危険です。</a:t>
              </a:r>
              <a:endParaRPr sz="2200" b="1" i="0" u="none" strike="noStrike" cap="none">
                <a:solidFill>
                  <a:srgbClr val="D32F2F"/>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600"/>
                <a:buFont typeface="Arial"/>
                <a:buNone/>
              </a:pPr>
              <a:r>
                <a:rPr lang="ja-JP" sz="1600" b="0" i="0" u="none" strike="noStrike" cap="none">
                  <a:solidFill>
                    <a:srgbClr val="555555"/>
                  </a:solidFill>
                  <a:latin typeface="Noto Sans JP"/>
                  <a:ea typeface="Noto Sans JP"/>
                  <a:cs typeface="Noto Sans JP"/>
                  <a:sym typeface="Noto Sans JP"/>
                </a:rPr>
                <a:t>「昔はこんなに暑くなかった」という感覚も、今の気候には通用しません。</a:t>
              </a:r>
              <a:endParaRPr sz="1600" b="0" i="0" u="none" strike="noStrike" cap="none">
                <a:solidFill>
                  <a:srgbClr val="555555"/>
                </a:solidFill>
                <a:latin typeface="Noto Sans JP"/>
                <a:ea typeface="Noto Sans JP"/>
                <a:cs typeface="Noto Sans JP"/>
                <a:sym typeface="Noto Sans JP"/>
              </a:endParaRPr>
            </a:p>
          </p:txBody>
        </p:sp>
      </p:grpSp>
      <p:sp>
        <p:nvSpPr>
          <p:cNvPr id="394" name="Google Shape;394;p3"/>
          <p:cNvSpPr txBox="1"/>
          <p:nvPr/>
        </p:nvSpPr>
        <p:spPr>
          <a:xfrm>
            <a:off x="762000" y="3362469"/>
            <a:ext cx="10668000" cy="2028000"/>
          </a:xfrm>
          <a:prstGeom prst="rect">
            <a:avLst/>
          </a:prstGeom>
          <a:solidFill>
            <a:srgbClr val="000000">
              <a:alpha val="0"/>
            </a:srgbClr>
          </a:solidFill>
          <a:ln>
            <a:noFill/>
          </a:ln>
          <a:effectLst>
            <a:outerShdw blurRad="57150" dist="19050" dir="5400000" algn="bl" rotWithShape="0">
              <a:srgbClr val="000000">
                <a:alpha val="50196"/>
              </a:srgbClr>
            </a:outerShdw>
          </a:effectLst>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a:solidFill>
                  <a:srgbClr val="D32F2F"/>
                </a:solidFill>
                <a:latin typeface="Noto Sans JP"/>
                <a:ea typeface="Noto Sans JP"/>
                <a:cs typeface="Noto Sans JP"/>
                <a:sym typeface="Noto Sans JP"/>
              </a:rPr>
              <a:t>近年の猛暑はもはや「自然災害」レベル。</a:t>
            </a:r>
            <a:endParaRPr sz="2000" b="0" i="0" u="none" strike="noStrike" cap="none">
              <a:solidFill>
                <a:srgbClr val="333333"/>
              </a:solidFill>
              <a:latin typeface="Noto Sans JP"/>
              <a:ea typeface="Noto Sans JP"/>
              <a:cs typeface="Noto Sans JP"/>
              <a:sym typeface="Noto Sans JP"/>
            </a:endParaRPr>
          </a:p>
          <a:p>
            <a:pPr marL="0" marR="0" lvl="0" indent="0" algn="l" rtl="0">
              <a:lnSpc>
                <a:spcPct val="100000"/>
              </a:lnSpc>
              <a:spcBef>
                <a:spcPts val="1875"/>
              </a:spcBef>
              <a:spcAft>
                <a:spcPts val="0"/>
              </a:spcAft>
              <a:buClr>
                <a:srgbClr val="000000"/>
              </a:buClr>
              <a:buSzPts val="2000"/>
              <a:buFont typeface="Arial"/>
              <a:buNone/>
            </a:pPr>
            <a:r>
              <a:rPr lang="ja-JP" sz="2000" b="1" i="0" u="none" strike="noStrike" cap="none">
                <a:solidFill>
                  <a:srgbClr val="333333"/>
                </a:solidFill>
                <a:latin typeface="Noto Sans JP"/>
                <a:ea typeface="Noto Sans JP"/>
                <a:cs typeface="Noto Sans JP"/>
                <a:sym typeface="Noto Sans JP"/>
              </a:rPr>
              <a:t>適切な対策（機材・アイテムの活用）をしなければ、誰でも倒れる危険があります。</a:t>
            </a:r>
            <a:endParaRPr sz="2000" b="1" i="0" u="none" strike="noStrike" cap="none">
              <a:solidFill>
                <a:srgbClr val="333333"/>
              </a:solidFill>
              <a:latin typeface="Noto Sans JP"/>
              <a:ea typeface="Noto Sans JP"/>
              <a:cs typeface="Noto Sans JP"/>
              <a:sym typeface="Noto Sans JP"/>
            </a:endParaRPr>
          </a:p>
          <a:p>
            <a:pPr marL="0" marR="0" lvl="0" indent="0" algn="l" rtl="0">
              <a:lnSpc>
                <a:spcPct val="100000"/>
              </a:lnSpc>
              <a:spcBef>
                <a:spcPts val="1500"/>
              </a:spcBef>
              <a:spcAft>
                <a:spcPts val="0"/>
              </a:spcAft>
              <a:buClr>
                <a:srgbClr val="000000"/>
              </a:buClr>
              <a:buSzPts val="2000"/>
              <a:buFont typeface="Arial"/>
              <a:buNone/>
            </a:pPr>
            <a:r>
              <a:rPr lang="ja-JP" sz="2000" b="1" i="0" u="none" strike="noStrike" cap="none">
                <a:solidFill>
                  <a:srgbClr val="003366"/>
                </a:solidFill>
                <a:latin typeface="Noto Sans JP"/>
                <a:ea typeface="Noto Sans JP"/>
                <a:cs typeface="Noto Sans JP"/>
                <a:sym typeface="Noto Sans JP"/>
              </a:rPr>
              <a:t>倒れてからでは遅い。</a:t>
            </a:r>
            <a:endParaRPr sz="20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1875"/>
              </a:spcBef>
              <a:spcAft>
                <a:spcPts val="0"/>
              </a:spcAft>
              <a:buClr>
                <a:srgbClr val="000000"/>
              </a:buClr>
              <a:buSzPts val="2400"/>
              <a:buFont typeface="Arial"/>
              <a:buNone/>
            </a:pPr>
            <a:r>
              <a:rPr lang="ja-JP" sz="2400" b="1" i="0" u="none" strike="noStrike" cap="none">
                <a:solidFill>
                  <a:srgbClr val="003366"/>
                </a:solidFill>
                <a:latin typeface="Noto Sans JP"/>
                <a:ea typeface="Noto Sans JP"/>
                <a:cs typeface="Noto Sans JP"/>
                <a:sym typeface="Noto Sans JP"/>
              </a:rPr>
              <a:t>事前の準備が命と、現場の安全を守ります。</a:t>
            </a:r>
            <a:endParaRPr sz="2400" b="1" i="0" u="none" strike="noStrike" cap="none">
              <a:solidFill>
                <a:srgbClr val="003366"/>
              </a:solidFill>
              <a:latin typeface="Noto Sans JP"/>
              <a:ea typeface="Noto Sans JP"/>
              <a:cs typeface="Noto Sans JP"/>
              <a:sym typeface="Noto Sans JP"/>
            </a:endParaRPr>
          </a:p>
        </p:txBody>
      </p:sp>
      <p:sp>
        <p:nvSpPr>
          <p:cNvPr id="395" name="Google Shape;395;p3"/>
          <p:cNvSpPr/>
          <p:nvPr/>
        </p:nvSpPr>
        <p:spPr>
          <a:xfrm>
            <a:off x="762000" y="6286500"/>
            <a:ext cx="10668000" cy="9600"/>
          </a:xfrm>
          <a:prstGeom prst="rect">
            <a:avLst/>
          </a:prstGeom>
          <a:solidFill>
            <a:srgbClr val="DDDDD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2"/>
        <p:cNvGrpSpPr/>
        <p:nvPr/>
      </p:nvGrpSpPr>
      <p:grpSpPr>
        <a:xfrm>
          <a:off x="0" y="0"/>
          <a:ext cx="0" cy="0"/>
          <a:chOff x="0" y="0"/>
          <a:chExt cx="0" cy="0"/>
        </a:xfrm>
      </p:grpSpPr>
      <p:sp>
        <p:nvSpPr>
          <p:cNvPr id="943" name="Google Shape;943;p31"/>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1"/>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31"/>
          <p:cNvSpPr txBox="1"/>
          <p:nvPr/>
        </p:nvSpPr>
        <p:spPr>
          <a:xfrm>
            <a:off x="476250" y="428625"/>
            <a:ext cx="112395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気化熱で現場の空気を冷やすミストファン</a:t>
            </a:r>
            <a:endParaRPr sz="3200" b="1" i="0" u="none" strike="noStrike" cap="none">
              <a:solidFill>
                <a:srgbClr val="003366"/>
              </a:solidFill>
              <a:latin typeface="Noto Sans JP"/>
              <a:ea typeface="Noto Sans JP"/>
              <a:cs typeface="Noto Sans JP"/>
              <a:sym typeface="Noto Sans JP"/>
            </a:endParaRPr>
          </a:p>
        </p:txBody>
      </p:sp>
      <p:grpSp>
        <p:nvGrpSpPr>
          <p:cNvPr id="946" name="Google Shape;946;p31"/>
          <p:cNvGrpSpPr/>
          <p:nvPr/>
        </p:nvGrpSpPr>
        <p:grpSpPr>
          <a:xfrm>
            <a:off x="476250" y="1143000"/>
            <a:ext cx="11239500" cy="762000"/>
            <a:chOff x="476250" y="1143000"/>
            <a:chExt cx="11239500" cy="762000"/>
          </a:xfrm>
        </p:grpSpPr>
        <p:sp>
          <p:nvSpPr>
            <p:cNvPr id="947" name="Google Shape;947;p31"/>
            <p:cNvSpPr/>
            <p:nvPr/>
          </p:nvSpPr>
          <p:spPr>
            <a:xfrm>
              <a:off x="476250" y="1143000"/>
              <a:ext cx="11239500" cy="762000"/>
            </a:xfrm>
            <a:prstGeom prst="roundRect">
              <a:avLst>
                <a:gd name="adj" fmla="val 15000"/>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1"/>
            <p:cNvSpPr txBox="1"/>
            <p:nvPr/>
          </p:nvSpPr>
          <p:spPr>
            <a:xfrm>
              <a:off x="762000" y="1143000"/>
              <a:ext cx="10668000" cy="762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現場の熱中症対策に最適！既存の工場扇に後付けできるミストキットや、</a:t>
              </a:r>
              <a:endParaRPr sz="14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水道・電源不要でどこでも使えるミストファンで作業環境を改善しましょう。</a:t>
              </a:r>
              <a:endParaRPr sz="1400" b="0" i="0" u="none" strike="noStrike" cap="none">
                <a:solidFill>
                  <a:srgbClr val="0C4A6E"/>
                </a:solidFill>
                <a:latin typeface="Noto Sans JP"/>
                <a:ea typeface="Noto Sans JP"/>
                <a:cs typeface="Noto Sans JP"/>
                <a:sym typeface="Noto Sans JP"/>
              </a:endParaRPr>
            </a:p>
          </p:txBody>
        </p:sp>
      </p:grpSp>
      <p:grpSp>
        <p:nvGrpSpPr>
          <p:cNvPr id="949" name="Google Shape;949;p31"/>
          <p:cNvGrpSpPr/>
          <p:nvPr/>
        </p:nvGrpSpPr>
        <p:grpSpPr>
          <a:xfrm>
            <a:off x="476250" y="2095500"/>
            <a:ext cx="5476800" cy="4476900"/>
            <a:chOff x="476250" y="2095500"/>
            <a:chExt cx="5476800" cy="4476900"/>
          </a:xfrm>
        </p:grpSpPr>
        <p:sp>
          <p:nvSpPr>
            <p:cNvPr id="950" name="Google Shape;950;p31"/>
            <p:cNvSpPr/>
            <p:nvPr/>
          </p:nvSpPr>
          <p:spPr>
            <a:xfrm>
              <a:off x="476250" y="2095500"/>
              <a:ext cx="5476800" cy="4476900"/>
            </a:xfrm>
            <a:prstGeom prst="roundRect">
              <a:avLst>
                <a:gd name="adj" fmla="val 340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1"/>
            <p:cNvSpPr txBox="1"/>
            <p:nvPr/>
          </p:nvSpPr>
          <p:spPr>
            <a:xfrm>
              <a:off x="666750" y="2238375"/>
              <a:ext cx="50958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ミスト工場扇</a:t>
              </a:r>
              <a:endParaRPr sz="1800" b="1" i="0" u="none" strike="noStrike" cap="none">
                <a:solidFill>
                  <a:srgbClr val="003366"/>
                </a:solidFill>
                <a:latin typeface="Noto Sans JP"/>
                <a:ea typeface="Noto Sans JP"/>
                <a:cs typeface="Noto Sans JP"/>
                <a:sym typeface="Noto Sans JP"/>
              </a:endParaRPr>
            </a:p>
          </p:txBody>
        </p:sp>
        <p:pic>
          <p:nvPicPr>
            <p:cNvPr id="952" name="Google Shape;952;p31"/>
            <p:cNvPicPr preferRelativeResize="0"/>
            <p:nvPr/>
          </p:nvPicPr>
          <p:blipFill rotWithShape="1">
            <a:blip r:embed="rId4" cstate="screen">
              <a:alphaModFix/>
              <a:extLst>
                <a:ext uri="{28A0092B-C50C-407E-A947-70E740481C1C}">
                  <a14:useLocalDpi xmlns:a14="http://schemas.microsoft.com/office/drawing/2010/main"/>
                </a:ext>
              </a:extLst>
            </a:blip>
            <a:srcRect t="110" b="110"/>
            <a:stretch/>
          </p:blipFill>
          <p:spPr>
            <a:xfrm>
              <a:off x="666750" y="2714625"/>
              <a:ext cx="2286000" cy="1285800"/>
            </a:xfrm>
            <a:prstGeom prst="rect">
              <a:avLst/>
            </a:prstGeom>
            <a:noFill/>
            <a:ln>
              <a:noFill/>
            </a:ln>
          </p:spPr>
        </p:pic>
        <p:pic>
          <p:nvPicPr>
            <p:cNvPr id="953" name="Google Shape;953;p31"/>
            <p:cNvPicPr preferRelativeResize="0"/>
            <p:nvPr/>
          </p:nvPicPr>
          <p:blipFill rotWithShape="1">
            <a:blip r:embed="rId5" cstate="screen">
              <a:alphaModFix/>
              <a:extLst>
                <a:ext uri="{28A0092B-C50C-407E-A947-70E740481C1C}">
                  <a14:useLocalDpi xmlns:a14="http://schemas.microsoft.com/office/drawing/2010/main"/>
                </a:ext>
              </a:extLst>
            </a:blip>
            <a:srcRect l="70" r="70"/>
            <a:stretch/>
          </p:blipFill>
          <p:spPr>
            <a:xfrm>
              <a:off x="3095625" y="3238500"/>
              <a:ext cx="2286000" cy="3105300"/>
            </a:xfrm>
            <a:prstGeom prst="rect">
              <a:avLst/>
            </a:prstGeom>
            <a:noFill/>
            <a:ln>
              <a:noFill/>
            </a:ln>
          </p:spPr>
        </p:pic>
        <p:sp>
          <p:nvSpPr>
            <p:cNvPr id="954" name="Google Shape;954;p31"/>
            <p:cNvSpPr txBox="1"/>
            <p:nvPr/>
          </p:nvSpPr>
          <p:spPr>
            <a:xfrm>
              <a:off x="666750" y="4095750"/>
              <a:ext cx="2286000" cy="228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1" i="0" u="none" strike="noStrike" cap="none">
                  <a:solidFill>
                    <a:srgbClr val="003366"/>
                  </a:solidFill>
                  <a:latin typeface="Noto Sans JP"/>
                  <a:ea typeface="Noto Sans JP"/>
                  <a:cs typeface="Noto Sans JP"/>
                  <a:sym typeface="Noto Sans JP"/>
                </a:rPr>
                <a:t>■ ミストキットの活用</a:t>
              </a:r>
              <a:endParaRPr sz="11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1" u="none" strike="noStrike" cap="none">
                  <a:solidFill>
                    <a:schemeClr val="dk1"/>
                  </a:solidFill>
                  <a:highlight>
                    <a:srgbClr val="F7F7F7"/>
                  </a:highlight>
                  <a:latin typeface="Arial"/>
                  <a:ea typeface="Arial"/>
                  <a:cs typeface="Arial"/>
                  <a:sym typeface="Arial"/>
                </a:rPr>
                <a:t>冷房を設置できない現場の強い味方</a:t>
              </a:r>
              <a:endParaRPr sz="1100" b="0" i="1" u="none" strike="noStrike" cap="none">
                <a:solidFill>
                  <a:schemeClr val="dk1"/>
                </a:solidFill>
                <a:highlight>
                  <a:srgbClr val="F7F7F7"/>
                </a:highlight>
                <a:latin typeface="Arial"/>
                <a:ea typeface="Arial"/>
                <a:cs typeface="Arial"/>
                <a:sym typeface="Arial"/>
              </a:endParaRPr>
            </a:p>
            <a:p>
              <a:pPr marL="0" marR="0" lvl="0" indent="0" algn="l" rtl="0">
                <a:lnSpc>
                  <a:spcPct val="100000"/>
                </a:lnSpc>
                <a:spcBef>
                  <a:spcPts val="600"/>
                </a:spcBef>
                <a:spcAft>
                  <a:spcPts val="0"/>
                </a:spcAft>
                <a:buClr>
                  <a:srgbClr val="000000"/>
                </a:buClr>
                <a:buSzPts val="1100"/>
                <a:buFont typeface="Arial"/>
                <a:buNone/>
              </a:pPr>
              <a:endParaRPr sz="11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1" i="0" u="none" strike="noStrike" cap="none">
                  <a:solidFill>
                    <a:srgbClr val="003366"/>
                  </a:solidFill>
                  <a:latin typeface="Noto Sans JP"/>
                  <a:ea typeface="Noto Sans JP"/>
                  <a:cs typeface="Noto Sans JP"/>
                  <a:sym typeface="Noto Sans JP"/>
                </a:rPr>
                <a:t>■ 安定した冷却効果</a:t>
              </a:r>
              <a:endParaRPr sz="11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水タンク20ℓにより、水場を気にせず連続運転が可能です。</a:t>
              </a:r>
              <a:endParaRPr sz="1100" b="0" i="0" u="none" strike="noStrike" cap="none">
                <a:solidFill>
                  <a:srgbClr val="475569"/>
                </a:solidFill>
                <a:latin typeface="Noto Sans JP"/>
                <a:ea typeface="Noto Sans JP"/>
                <a:cs typeface="Noto Sans JP"/>
                <a:sym typeface="Noto Sans JP"/>
              </a:endParaRPr>
            </a:p>
          </p:txBody>
        </p:sp>
      </p:grpSp>
      <p:grpSp>
        <p:nvGrpSpPr>
          <p:cNvPr id="955" name="Google Shape;955;p31"/>
          <p:cNvGrpSpPr/>
          <p:nvPr/>
        </p:nvGrpSpPr>
        <p:grpSpPr>
          <a:xfrm>
            <a:off x="6238875" y="2095500"/>
            <a:ext cx="5476800" cy="4476900"/>
            <a:chOff x="6238875" y="2095500"/>
            <a:chExt cx="5476800" cy="4476900"/>
          </a:xfrm>
        </p:grpSpPr>
        <p:sp>
          <p:nvSpPr>
            <p:cNvPr id="956" name="Google Shape;956;p31"/>
            <p:cNvSpPr/>
            <p:nvPr/>
          </p:nvSpPr>
          <p:spPr>
            <a:xfrm>
              <a:off x="6238875" y="2095500"/>
              <a:ext cx="5476800" cy="4476900"/>
            </a:xfrm>
            <a:prstGeom prst="roundRect">
              <a:avLst>
                <a:gd name="adj" fmla="val 340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31"/>
            <p:cNvSpPr txBox="1"/>
            <p:nvPr/>
          </p:nvSpPr>
          <p:spPr>
            <a:xfrm>
              <a:off x="6429375" y="2238375"/>
              <a:ext cx="50958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工場扇用装着ミスト　スピードキット</a:t>
              </a:r>
              <a:endParaRPr sz="1800" b="1" i="0" u="none" strike="noStrike" cap="none">
                <a:solidFill>
                  <a:srgbClr val="003366"/>
                </a:solidFill>
                <a:latin typeface="Noto Sans JP"/>
                <a:ea typeface="Noto Sans JP"/>
                <a:cs typeface="Noto Sans JP"/>
                <a:sym typeface="Noto Sans JP"/>
              </a:endParaRPr>
            </a:p>
          </p:txBody>
        </p:sp>
        <p:pic>
          <p:nvPicPr>
            <p:cNvPr id="958" name="Google Shape;958;p31"/>
            <p:cNvPicPr preferRelativeResize="0"/>
            <p:nvPr/>
          </p:nvPicPr>
          <p:blipFill rotWithShape="1">
            <a:blip r:embed="rId6" cstate="screen">
              <a:alphaModFix/>
              <a:extLst>
                <a:ext uri="{28A0092B-C50C-407E-A947-70E740481C1C}">
                  <a14:useLocalDpi xmlns:a14="http://schemas.microsoft.com/office/drawing/2010/main"/>
                </a:ext>
              </a:extLst>
            </a:blip>
            <a:srcRect l="70" r="70"/>
            <a:stretch/>
          </p:blipFill>
          <p:spPr>
            <a:xfrm>
              <a:off x="6429375" y="2714625"/>
              <a:ext cx="1524000" cy="2514600"/>
            </a:xfrm>
            <a:prstGeom prst="rect">
              <a:avLst/>
            </a:prstGeom>
            <a:noFill/>
            <a:ln>
              <a:noFill/>
            </a:ln>
          </p:spPr>
        </p:pic>
        <p:pic>
          <p:nvPicPr>
            <p:cNvPr id="959" name="Google Shape;959;p31"/>
            <p:cNvPicPr preferRelativeResize="0"/>
            <p:nvPr/>
          </p:nvPicPr>
          <p:blipFill rotWithShape="1">
            <a:blip r:embed="rId7" cstate="screen">
              <a:alphaModFix/>
              <a:extLst>
                <a:ext uri="{28A0092B-C50C-407E-A947-70E740481C1C}">
                  <a14:useLocalDpi xmlns:a14="http://schemas.microsoft.com/office/drawing/2010/main"/>
                </a:ext>
              </a:extLst>
            </a:blip>
            <a:srcRect t="90" b="90"/>
            <a:stretch/>
          </p:blipFill>
          <p:spPr>
            <a:xfrm>
              <a:off x="8048625" y="2714625"/>
              <a:ext cx="1524000" cy="2209800"/>
            </a:xfrm>
            <a:prstGeom prst="rect">
              <a:avLst/>
            </a:prstGeom>
            <a:noFill/>
            <a:ln>
              <a:noFill/>
            </a:ln>
          </p:spPr>
        </p:pic>
        <p:pic>
          <p:nvPicPr>
            <p:cNvPr id="960" name="Google Shape;960;p31"/>
            <p:cNvPicPr preferRelativeResize="0"/>
            <p:nvPr/>
          </p:nvPicPr>
          <p:blipFill rotWithShape="1">
            <a:blip r:embed="rId8" cstate="screen">
              <a:alphaModFix/>
              <a:extLst>
                <a:ext uri="{28A0092B-C50C-407E-A947-70E740481C1C}">
                  <a14:useLocalDpi xmlns:a14="http://schemas.microsoft.com/office/drawing/2010/main"/>
                </a:ext>
              </a:extLst>
            </a:blip>
            <a:srcRect l="70" r="70"/>
            <a:stretch/>
          </p:blipFill>
          <p:spPr>
            <a:xfrm>
              <a:off x="9667875" y="3238500"/>
              <a:ext cx="1714500" cy="1095300"/>
            </a:xfrm>
            <a:prstGeom prst="rect">
              <a:avLst/>
            </a:prstGeom>
            <a:noFill/>
            <a:ln>
              <a:noFill/>
            </a:ln>
          </p:spPr>
        </p:pic>
        <p:sp>
          <p:nvSpPr>
            <p:cNvPr id="961" name="Google Shape;961;p31"/>
            <p:cNvSpPr txBox="1"/>
            <p:nvPr/>
          </p:nvSpPr>
          <p:spPr>
            <a:xfrm>
              <a:off x="6429375" y="5334000"/>
              <a:ext cx="5095800" cy="104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1" i="0" u="none" strike="noStrike" cap="none">
                  <a:solidFill>
                    <a:srgbClr val="003366"/>
                  </a:solidFill>
                  <a:latin typeface="Noto Sans JP"/>
                  <a:ea typeface="Noto Sans JP"/>
                  <a:cs typeface="Noto Sans JP"/>
                  <a:sym typeface="Noto Sans JP"/>
                </a:rPr>
                <a:t>■ システム構成例</a:t>
              </a:r>
              <a:endParaRPr sz="11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600"/>
                </a:spcBef>
                <a:spcAft>
                  <a:spcPts val="0"/>
                </a:spcAft>
                <a:buClr>
                  <a:srgbClr val="000000"/>
                </a:buClr>
                <a:buSzPts val="1100"/>
                <a:buFont typeface="Arial"/>
                <a:buNone/>
              </a:pPr>
              <a:r>
                <a:rPr lang="ja-JP" sz="1100" b="0" i="0" u="none" strike="noStrike" cap="none">
                  <a:solidFill>
                    <a:srgbClr val="475569"/>
                  </a:solidFill>
                  <a:latin typeface="Noto Sans JP"/>
                  <a:ea typeface="Noto Sans JP"/>
                  <a:cs typeface="Noto Sans JP"/>
                  <a:sym typeface="Noto Sans JP"/>
                </a:rPr>
                <a:t>リング状のノズルユニット、高圧ホース（10m）、給水ポンプユニットを組み合わせることで、広範囲に効率よくミストを拡散させ、周囲の温度を効果的に下げます。</a:t>
              </a:r>
              <a:endParaRPr sz="1100" b="0" i="0" u="none" strike="noStrike" cap="none">
                <a:solidFill>
                  <a:srgbClr val="475569"/>
                </a:solidFill>
                <a:latin typeface="Noto Sans JP"/>
                <a:ea typeface="Noto Sans JP"/>
                <a:cs typeface="Noto Sans JP"/>
                <a:sym typeface="Noto Sans JP"/>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5"/>
        <p:cNvGrpSpPr/>
        <p:nvPr/>
      </p:nvGrpSpPr>
      <p:grpSpPr>
        <a:xfrm>
          <a:off x="0" y="0"/>
          <a:ext cx="0" cy="0"/>
          <a:chOff x="0" y="0"/>
          <a:chExt cx="0" cy="0"/>
        </a:xfrm>
      </p:grpSpPr>
      <p:sp>
        <p:nvSpPr>
          <p:cNvPr id="966" name="Google Shape;966;p32"/>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32"/>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32"/>
          <p:cNvSpPr txBox="1"/>
          <p:nvPr/>
        </p:nvSpPr>
        <p:spPr>
          <a:xfrm>
            <a:off x="476250" y="428625"/>
            <a:ext cx="112395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気化熱で現場の空気を冷やすミストファン</a:t>
            </a:r>
            <a:endParaRPr sz="3200" b="1" i="0" u="none" strike="noStrike" cap="none">
              <a:solidFill>
                <a:srgbClr val="003366"/>
              </a:solidFill>
              <a:latin typeface="Noto Sans JP"/>
              <a:ea typeface="Noto Sans JP"/>
              <a:cs typeface="Noto Sans JP"/>
              <a:sym typeface="Noto Sans JP"/>
            </a:endParaRPr>
          </a:p>
        </p:txBody>
      </p:sp>
      <p:grpSp>
        <p:nvGrpSpPr>
          <p:cNvPr id="969" name="Google Shape;969;p32"/>
          <p:cNvGrpSpPr/>
          <p:nvPr/>
        </p:nvGrpSpPr>
        <p:grpSpPr>
          <a:xfrm>
            <a:off x="476250" y="1143000"/>
            <a:ext cx="11239500" cy="666900"/>
            <a:chOff x="476250" y="1143000"/>
            <a:chExt cx="11239500" cy="666900"/>
          </a:xfrm>
        </p:grpSpPr>
        <p:sp>
          <p:nvSpPr>
            <p:cNvPr id="970" name="Google Shape;970;p32"/>
            <p:cNvSpPr/>
            <p:nvPr/>
          </p:nvSpPr>
          <p:spPr>
            <a:xfrm>
              <a:off x="476250" y="1143000"/>
              <a:ext cx="11239500" cy="666900"/>
            </a:xfrm>
            <a:prstGeom prst="roundRect">
              <a:avLst>
                <a:gd name="adj" fmla="val 14285"/>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32"/>
            <p:cNvSpPr txBox="1"/>
            <p:nvPr/>
          </p:nvSpPr>
          <p:spPr>
            <a:xfrm>
              <a:off x="666750" y="1143000"/>
              <a:ext cx="10858500" cy="666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テントの骨組みに沿ってミストチューブを設置することで、休憩スペースや作業エリアを効果的に冷却。</a:t>
              </a:r>
              <a:endParaRPr sz="14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気化熱を利用して周囲の温度を下げ、熱中症のリスクを軽減します。</a:t>
              </a:r>
              <a:endParaRPr sz="1400" b="0" i="0" u="none" strike="noStrike" cap="none">
                <a:solidFill>
                  <a:srgbClr val="0C4A6E"/>
                </a:solidFill>
                <a:latin typeface="Noto Sans JP"/>
                <a:ea typeface="Noto Sans JP"/>
                <a:cs typeface="Noto Sans JP"/>
                <a:sym typeface="Noto Sans JP"/>
              </a:endParaRPr>
            </a:p>
          </p:txBody>
        </p:sp>
      </p:grpSp>
      <p:grpSp>
        <p:nvGrpSpPr>
          <p:cNvPr id="972" name="Google Shape;972;p32"/>
          <p:cNvGrpSpPr/>
          <p:nvPr/>
        </p:nvGrpSpPr>
        <p:grpSpPr>
          <a:xfrm>
            <a:off x="476250" y="2000250"/>
            <a:ext cx="6191400" cy="4572000"/>
            <a:chOff x="476250" y="2000250"/>
            <a:chExt cx="6191400" cy="4572000"/>
          </a:xfrm>
        </p:grpSpPr>
        <p:sp>
          <p:nvSpPr>
            <p:cNvPr id="973" name="Google Shape;973;p32"/>
            <p:cNvSpPr/>
            <p:nvPr/>
          </p:nvSpPr>
          <p:spPr>
            <a:xfrm>
              <a:off x="476250" y="2000250"/>
              <a:ext cx="6191400" cy="4572000"/>
            </a:xfrm>
            <a:prstGeom prst="roundRect">
              <a:avLst>
                <a:gd name="adj" fmla="val 3125"/>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4" name="Google Shape;974;p32"/>
            <p:cNvPicPr preferRelativeResize="0"/>
            <p:nvPr/>
          </p:nvPicPr>
          <p:blipFill rotWithShape="1">
            <a:blip r:embed="rId4">
              <a:alphaModFix/>
            </a:blip>
            <a:srcRect t="10767" b="10759"/>
            <a:stretch/>
          </p:blipFill>
          <p:spPr>
            <a:xfrm>
              <a:off x="666750" y="2190750"/>
              <a:ext cx="5810400" cy="4191000"/>
            </a:xfrm>
            <a:prstGeom prst="rect">
              <a:avLst/>
            </a:prstGeom>
            <a:noFill/>
            <a:ln>
              <a:noFill/>
            </a:ln>
          </p:spPr>
        </p:pic>
      </p:grpSp>
      <p:grpSp>
        <p:nvGrpSpPr>
          <p:cNvPr id="975" name="Google Shape;975;p32"/>
          <p:cNvGrpSpPr/>
          <p:nvPr/>
        </p:nvGrpSpPr>
        <p:grpSpPr>
          <a:xfrm>
            <a:off x="6858000" y="2000250"/>
            <a:ext cx="4857900" cy="1381200"/>
            <a:chOff x="6858000" y="2000250"/>
            <a:chExt cx="4857900" cy="1381200"/>
          </a:xfrm>
        </p:grpSpPr>
        <p:sp>
          <p:nvSpPr>
            <p:cNvPr id="976" name="Google Shape;976;p32"/>
            <p:cNvSpPr/>
            <p:nvPr/>
          </p:nvSpPr>
          <p:spPr>
            <a:xfrm>
              <a:off x="6858000" y="2000250"/>
              <a:ext cx="4857900" cy="1381200"/>
            </a:xfrm>
            <a:prstGeom prst="roundRect">
              <a:avLst>
                <a:gd name="adj" fmla="val 103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7" name="Google Shape;977;p32"/>
            <p:cNvPicPr preferRelativeResize="0"/>
            <p:nvPr/>
          </p:nvPicPr>
          <p:blipFill rotWithShape="1">
            <a:blip r:embed="rId5" cstate="screen">
              <a:alphaModFix/>
              <a:extLst>
                <a:ext uri="{28A0092B-C50C-407E-A947-70E740481C1C}">
                  <a14:useLocalDpi xmlns:a14="http://schemas.microsoft.com/office/drawing/2010/main"/>
                </a:ext>
              </a:extLst>
            </a:blip>
            <a:srcRect l="7955" r="7955"/>
            <a:stretch/>
          </p:blipFill>
          <p:spPr>
            <a:xfrm>
              <a:off x="7000875" y="2095500"/>
              <a:ext cx="2095500" cy="1190700"/>
            </a:xfrm>
            <a:prstGeom prst="rect">
              <a:avLst/>
            </a:prstGeom>
            <a:noFill/>
            <a:ln>
              <a:noFill/>
            </a:ln>
          </p:spPr>
        </p:pic>
        <p:sp>
          <p:nvSpPr>
            <p:cNvPr id="978" name="Google Shape;978;p32"/>
            <p:cNvSpPr txBox="1"/>
            <p:nvPr/>
          </p:nvSpPr>
          <p:spPr>
            <a:xfrm>
              <a:off x="9239250" y="2095500"/>
              <a:ext cx="2381400" cy="119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003366"/>
                  </a:solidFill>
                  <a:latin typeface="Noto Sans JP"/>
                  <a:ea typeface="Noto Sans JP"/>
                  <a:cs typeface="Noto Sans JP"/>
                  <a:sym typeface="Noto Sans JP"/>
                </a:rPr>
                <a:t> ミスト噴射</a:t>
              </a:r>
              <a:endParaRPr sz="12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000"/>
                <a:buFont typeface="Arial"/>
                <a:buNone/>
              </a:pPr>
              <a:r>
                <a:rPr lang="ja-JP" sz="1000" b="0" i="0" u="none" strike="noStrike" cap="none">
                  <a:solidFill>
                    <a:srgbClr val="475569"/>
                  </a:solidFill>
                  <a:latin typeface="Noto Sans JP"/>
                  <a:ea typeface="Noto Sans JP"/>
                  <a:cs typeface="Noto Sans JP"/>
                  <a:sym typeface="Noto Sans JP"/>
                </a:rPr>
                <a:t>微細なミストが広範囲に拡散し、空気中の熱を奪います。</a:t>
              </a:r>
              <a:endParaRPr sz="1000" b="0" i="0" u="none" strike="noStrike" cap="none">
                <a:solidFill>
                  <a:srgbClr val="475569"/>
                </a:solidFill>
                <a:latin typeface="Noto Sans JP"/>
                <a:ea typeface="Noto Sans JP"/>
                <a:cs typeface="Noto Sans JP"/>
                <a:sym typeface="Noto Sans JP"/>
              </a:endParaRPr>
            </a:p>
          </p:txBody>
        </p:sp>
      </p:grpSp>
      <p:grpSp>
        <p:nvGrpSpPr>
          <p:cNvPr id="979" name="Google Shape;979;p32"/>
          <p:cNvGrpSpPr/>
          <p:nvPr/>
        </p:nvGrpSpPr>
        <p:grpSpPr>
          <a:xfrm>
            <a:off x="6858000" y="3571875"/>
            <a:ext cx="4857900" cy="1381200"/>
            <a:chOff x="6858000" y="3571875"/>
            <a:chExt cx="4857900" cy="1381200"/>
          </a:xfrm>
        </p:grpSpPr>
        <p:sp>
          <p:nvSpPr>
            <p:cNvPr id="980" name="Google Shape;980;p32"/>
            <p:cNvSpPr/>
            <p:nvPr/>
          </p:nvSpPr>
          <p:spPr>
            <a:xfrm>
              <a:off x="6858000" y="3571875"/>
              <a:ext cx="4857900" cy="1381200"/>
            </a:xfrm>
            <a:prstGeom prst="roundRect">
              <a:avLst>
                <a:gd name="adj" fmla="val 103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1" name="Google Shape;981;p32"/>
            <p:cNvPicPr preferRelativeResize="0"/>
            <p:nvPr/>
          </p:nvPicPr>
          <p:blipFill rotWithShape="1">
            <a:blip r:embed="rId6" cstate="screen">
              <a:alphaModFix/>
              <a:extLst>
                <a:ext uri="{28A0092B-C50C-407E-A947-70E740481C1C}">
                  <a14:useLocalDpi xmlns:a14="http://schemas.microsoft.com/office/drawing/2010/main"/>
                </a:ext>
              </a:extLst>
            </a:blip>
            <a:srcRect l="6710" r="-6710" b="50137"/>
            <a:stretch/>
          </p:blipFill>
          <p:spPr>
            <a:xfrm>
              <a:off x="7000875" y="3667125"/>
              <a:ext cx="2095500" cy="1190700"/>
            </a:xfrm>
            <a:prstGeom prst="rect">
              <a:avLst/>
            </a:prstGeom>
            <a:noFill/>
            <a:ln>
              <a:noFill/>
            </a:ln>
          </p:spPr>
        </p:pic>
        <p:sp>
          <p:nvSpPr>
            <p:cNvPr id="982" name="Google Shape;982;p32"/>
            <p:cNvSpPr txBox="1"/>
            <p:nvPr/>
          </p:nvSpPr>
          <p:spPr>
            <a:xfrm>
              <a:off x="9239250" y="3667125"/>
              <a:ext cx="2381400" cy="119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003366"/>
                  </a:solidFill>
                  <a:latin typeface="Noto Sans JP"/>
                  <a:ea typeface="Noto Sans JP"/>
                  <a:cs typeface="Noto Sans JP"/>
                  <a:sym typeface="Noto Sans JP"/>
                </a:rPr>
                <a:t>簡単設置</a:t>
              </a:r>
              <a:endParaRPr sz="12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000"/>
                <a:buFont typeface="Arial"/>
                <a:buNone/>
              </a:pPr>
              <a:r>
                <a:rPr lang="ja-JP" sz="1000" b="0" i="0" u="none" strike="noStrike" cap="none">
                  <a:solidFill>
                    <a:srgbClr val="475569"/>
                  </a:solidFill>
                  <a:latin typeface="Noto Sans JP"/>
                  <a:ea typeface="Noto Sans JP"/>
                  <a:cs typeface="Noto Sans JP"/>
                  <a:sym typeface="Noto Sans JP"/>
                </a:rPr>
                <a:t>結束バンドでチューブを固定するだけのシンプル設計。</a:t>
              </a:r>
              <a:endParaRPr sz="1000" b="0" i="0" u="none" strike="noStrike" cap="none">
                <a:solidFill>
                  <a:srgbClr val="475569"/>
                </a:solidFill>
                <a:latin typeface="Noto Sans JP"/>
                <a:ea typeface="Noto Sans JP"/>
                <a:cs typeface="Noto Sans JP"/>
                <a:sym typeface="Noto Sans JP"/>
              </a:endParaRPr>
            </a:p>
          </p:txBody>
        </p:sp>
      </p:grpSp>
      <p:grpSp>
        <p:nvGrpSpPr>
          <p:cNvPr id="983" name="Google Shape;983;p32"/>
          <p:cNvGrpSpPr/>
          <p:nvPr/>
        </p:nvGrpSpPr>
        <p:grpSpPr>
          <a:xfrm>
            <a:off x="6858000" y="5143500"/>
            <a:ext cx="4857900" cy="1381200"/>
            <a:chOff x="6858000" y="5143500"/>
            <a:chExt cx="4857900" cy="1381200"/>
          </a:xfrm>
        </p:grpSpPr>
        <p:sp>
          <p:nvSpPr>
            <p:cNvPr id="984" name="Google Shape;984;p32"/>
            <p:cNvSpPr/>
            <p:nvPr/>
          </p:nvSpPr>
          <p:spPr>
            <a:xfrm>
              <a:off x="6858000" y="5143500"/>
              <a:ext cx="4857900" cy="1381200"/>
            </a:xfrm>
            <a:prstGeom prst="roundRect">
              <a:avLst>
                <a:gd name="adj" fmla="val 103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32"/>
            <p:cNvSpPr txBox="1"/>
            <p:nvPr/>
          </p:nvSpPr>
          <p:spPr>
            <a:xfrm>
              <a:off x="9239250" y="5238750"/>
              <a:ext cx="2381400" cy="1190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003366"/>
                  </a:solidFill>
                  <a:latin typeface="Noto Sans JP"/>
                  <a:ea typeface="Noto Sans JP"/>
                  <a:cs typeface="Noto Sans JP"/>
                  <a:sym typeface="Noto Sans JP"/>
                </a:rPr>
                <a:t>水道直結</a:t>
              </a:r>
              <a:endParaRPr sz="1200" b="1" i="0" u="none" strike="noStrike" cap="none">
                <a:solidFill>
                  <a:srgbClr val="003366"/>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000"/>
                <a:buFont typeface="Arial"/>
                <a:buNone/>
              </a:pPr>
              <a:r>
                <a:rPr lang="ja-JP" sz="1000" b="0" i="0" u="none" strike="noStrike" cap="none">
                  <a:solidFill>
                    <a:srgbClr val="475569"/>
                  </a:solidFill>
                  <a:latin typeface="Noto Sans JP"/>
                  <a:ea typeface="Noto Sans JP"/>
                  <a:cs typeface="Noto Sans JP"/>
                  <a:sym typeface="Noto Sans JP"/>
                </a:rPr>
                <a:t>蛇口を開けるだけで即座に冷却を開始。安定した給水が可能です。</a:t>
              </a:r>
              <a:endParaRPr sz="1000" b="0" i="0" u="none" strike="noStrike" cap="none">
                <a:solidFill>
                  <a:srgbClr val="475569"/>
                </a:solidFill>
                <a:latin typeface="Noto Sans JP"/>
                <a:ea typeface="Noto Sans JP"/>
                <a:cs typeface="Noto Sans JP"/>
                <a:sym typeface="Noto Sans JP"/>
              </a:endParaRPr>
            </a:p>
          </p:txBody>
        </p:sp>
      </p:grpSp>
      <p:pic>
        <p:nvPicPr>
          <p:cNvPr id="986" name="Google Shape;986;p32"/>
          <p:cNvPicPr preferRelativeResize="0"/>
          <p:nvPr/>
        </p:nvPicPr>
        <p:blipFill rotWithShape="1">
          <a:blip r:embed="rId7">
            <a:alphaModFix/>
          </a:blip>
          <a:srcRect/>
          <a:stretch/>
        </p:blipFill>
        <p:spPr>
          <a:xfrm>
            <a:off x="6857998" y="5143494"/>
            <a:ext cx="1052252" cy="1200225"/>
          </a:xfrm>
          <a:prstGeom prst="rect">
            <a:avLst/>
          </a:prstGeom>
          <a:noFill/>
          <a:ln>
            <a:noFill/>
          </a:ln>
        </p:spPr>
      </p:pic>
      <p:pic>
        <p:nvPicPr>
          <p:cNvPr id="987" name="Google Shape;987;p32"/>
          <p:cNvPicPr preferRelativeResize="0"/>
          <p:nvPr/>
        </p:nvPicPr>
        <p:blipFill rotWithShape="1">
          <a:blip r:embed="rId8">
            <a:alphaModFix/>
          </a:blip>
          <a:srcRect l="23278"/>
          <a:stretch/>
        </p:blipFill>
        <p:spPr>
          <a:xfrm>
            <a:off x="7942338" y="5238900"/>
            <a:ext cx="1110825" cy="1047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1"/>
        <p:cNvGrpSpPr/>
        <p:nvPr/>
      </p:nvGrpSpPr>
      <p:grpSpPr>
        <a:xfrm>
          <a:off x="0" y="0"/>
          <a:ext cx="0" cy="0"/>
          <a:chOff x="0" y="0"/>
          <a:chExt cx="0" cy="0"/>
        </a:xfrm>
      </p:grpSpPr>
      <p:sp>
        <p:nvSpPr>
          <p:cNvPr id="992" name="Google Shape;992;p33"/>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33"/>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33"/>
          <p:cNvSpPr txBox="1"/>
          <p:nvPr/>
        </p:nvSpPr>
        <p:spPr>
          <a:xfrm>
            <a:off x="476250" y="428625"/>
            <a:ext cx="112395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いつでも「キンキンに冷えた」飲み物を</a:t>
            </a:r>
            <a:endParaRPr sz="3200" b="1" i="0" u="none" strike="noStrike" cap="none">
              <a:solidFill>
                <a:srgbClr val="003366"/>
              </a:solidFill>
              <a:latin typeface="Noto Sans JP"/>
              <a:ea typeface="Noto Sans JP"/>
              <a:cs typeface="Noto Sans JP"/>
              <a:sym typeface="Noto Sans JP"/>
            </a:endParaRPr>
          </a:p>
        </p:txBody>
      </p:sp>
      <p:grpSp>
        <p:nvGrpSpPr>
          <p:cNvPr id="995" name="Google Shape;995;p33"/>
          <p:cNvGrpSpPr/>
          <p:nvPr/>
        </p:nvGrpSpPr>
        <p:grpSpPr>
          <a:xfrm>
            <a:off x="476250" y="1143000"/>
            <a:ext cx="11239500" cy="666900"/>
            <a:chOff x="476250" y="1143000"/>
            <a:chExt cx="11239500" cy="666900"/>
          </a:xfrm>
        </p:grpSpPr>
        <p:sp>
          <p:nvSpPr>
            <p:cNvPr id="996" name="Google Shape;996;p33"/>
            <p:cNvSpPr/>
            <p:nvPr/>
          </p:nvSpPr>
          <p:spPr>
            <a:xfrm>
              <a:off x="476250" y="1143000"/>
              <a:ext cx="11239500" cy="666900"/>
            </a:xfrm>
            <a:prstGeom prst="roundRect">
              <a:avLst>
                <a:gd name="adj" fmla="val 14285"/>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33"/>
            <p:cNvSpPr txBox="1"/>
            <p:nvPr/>
          </p:nvSpPr>
          <p:spPr>
            <a:xfrm>
              <a:off x="666750" y="1143000"/>
              <a:ext cx="10858500" cy="666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C4A6E"/>
                  </a:solidFill>
                  <a:latin typeface="Noto Sans JP"/>
                  <a:ea typeface="Noto Sans JP"/>
                  <a:cs typeface="Noto Sans JP"/>
                  <a:sym typeface="Noto Sans JP"/>
                </a:rPr>
                <a:t>夏場はクーラーボックスの氷もすぐに溶けてしまいます。現場で氷を作れる高速製氷機や、ポータブル冷蔵庫を活用しましょう。</a:t>
              </a:r>
              <a:endParaRPr sz="1400" b="0" i="0" u="none" strike="noStrike" cap="none">
                <a:solidFill>
                  <a:srgbClr val="0C4A6E"/>
                </a:solidFill>
                <a:latin typeface="Noto Sans JP"/>
                <a:ea typeface="Noto Sans JP"/>
                <a:cs typeface="Noto Sans JP"/>
                <a:sym typeface="Noto Sans JP"/>
              </a:endParaRPr>
            </a:p>
          </p:txBody>
        </p:sp>
      </p:grpSp>
      <p:grpSp>
        <p:nvGrpSpPr>
          <p:cNvPr id="998" name="Google Shape;998;p33"/>
          <p:cNvGrpSpPr/>
          <p:nvPr/>
        </p:nvGrpSpPr>
        <p:grpSpPr>
          <a:xfrm>
            <a:off x="476250" y="2095500"/>
            <a:ext cx="5476800" cy="4476900"/>
            <a:chOff x="476250" y="2095500"/>
            <a:chExt cx="5476800" cy="4476900"/>
          </a:xfrm>
        </p:grpSpPr>
        <p:sp>
          <p:nvSpPr>
            <p:cNvPr id="999" name="Google Shape;999;p33"/>
            <p:cNvSpPr/>
            <p:nvPr/>
          </p:nvSpPr>
          <p:spPr>
            <a:xfrm>
              <a:off x="476250" y="2095500"/>
              <a:ext cx="5476800" cy="4476900"/>
            </a:xfrm>
            <a:prstGeom prst="roundRect">
              <a:avLst>
                <a:gd name="adj" fmla="val 340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33"/>
            <p:cNvSpPr txBox="1"/>
            <p:nvPr/>
          </p:nvSpPr>
          <p:spPr>
            <a:xfrm>
              <a:off x="666750" y="2238375"/>
              <a:ext cx="50958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ポータブル冷蔵庫</a:t>
              </a:r>
              <a:endParaRPr sz="1800" b="1" i="0" u="none" strike="noStrike" cap="none">
                <a:solidFill>
                  <a:srgbClr val="003366"/>
                </a:solidFill>
                <a:latin typeface="Noto Sans JP"/>
                <a:ea typeface="Noto Sans JP"/>
                <a:cs typeface="Noto Sans JP"/>
                <a:sym typeface="Noto Sans JP"/>
              </a:endParaRPr>
            </a:p>
          </p:txBody>
        </p:sp>
        <p:pic>
          <p:nvPicPr>
            <p:cNvPr id="1001" name="Google Shape;1001;p33"/>
            <p:cNvPicPr preferRelativeResize="0"/>
            <p:nvPr/>
          </p:nvPicPr>
          <p:blipFill rotWithShape="1">
            <a:blip r:embed="rId4">
              <a:alphaModFix/>
            </a:blip>
            <a:srcRect t="23969" b="23969"/>
            <a:stretch/>
          </p:blipFill>
          <p:spPr>
            <a:xfrm>
              <a:off x="666750" y="2714625"/>
              <a:ext cx="5095800" cy="2667000"/>
            </a:xfrm>
            <a:prstGeom prst="roundRect">
              <a:avLst>
                <a:gd name="adj" fmla="val 3571"/>
              </a:avLst>
            </a:prstGeom>
            <a:noFill/>
            <a:ln>
              <a:noFill/>
            </a:ln>
          </p:spPr>
        </p:pic>
        <p:sp>
          <p:nvSpPr>
            <p:cNvPr id="1002" name="Google Shape;1002;p33"/>
            <p:cNvSpPr txBox="1"/>
            <p:nvPr/>
          </p:nvSpPr>
          <p:spPr>
            <a:xfrm>
              <a:off x="666750" y="5524500"/>
              <a:ext cx="5095800" cy="76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475569"/>
                  </a:solidFill>
                  <a:latin typeface="Noto Sans JP"/>
                  <a:ea typeface="Noto Sans JP"/>
                  <a:cs typeface="Noto Sans JP"/>
                  <a:sym typeface="Noto Sans JP"/>
                </a:rPr>
                <a:t>現場の電源や車のシガーソケットから電源を取れるポータブル冷蔵庫。飲み物を常に冷たい状態で維持できます。</a:t>
              </a:r>
              <a:endParaRPr sz="1800" b="0" i="0" u="none" strike="noStrike" cap="none">
                <a:solidFill>
                  <a:srgbClr val="475569"/>
                </a:solidFill>
                <a:latin typeface="Noto Sans JP"/>
                <a:ea typeface="Noto Sans JP"/>
                <a:cs typeface="Noto Sans JP"/>
                <a:sym typeface="Noto Sans JP"/>
              </a:endParaRPr>
            </a:p>
          </p:txBody>
        </p:sp>
      </p:grpSp>
      <p:grpSp>
        <p:nvGrpSpPr>
          <p:cNvPr id="1003" name="Google Shape;1003;p33"/>
          <p:cNvGrpSpPr/>
          <p:nvPr/>
        </p:nvGrpSpPr>
        <p:grpSpPr>
          <a:xfrm>
            <a:off x="6238875" y="2095500"/>
            <a:ext cx="5476800" cy="4476900"/>
            <a:chOff x="6238875" y="2095500"/>
            <a:chExt cx="5476800" cy="4476900"/>
          </a:xfrm>
        </p:grpSpPr>
        <p:sp>
          <p:nvSpPr>
            <p:cNvPr id="1004" name="Google Shape;1004;p33"/>
            <p:cNvSpPr/>
            <p:nvPr/>
          </p:nvSpPr>
          <p:spPr>
            <a:xfrm>
              <a:off x="6238875" y="2095500"/>
              <a:ext cx="5476800" cy="4476900"/>
            </a:xfrm>
            <a:prstGeom prst="roundRect">
              <a:avLst>
                <a:gd name="adj" fmla="val 340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33"/>
            <p:cNvSpPr txBox="1"/>
            <p:nvPr/>
          </p:nvSpPr>
          <p:spPr>
            <a:xfrm>
              <a:off x="6429375" y="2238375"/>
              <a:ext cx="50958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高速製氷機</a:t>
              </a:r>
              <a:endParaRPr sz="1800" b="1" i="0" u="none" strike="noStrike" cap="none">
                <a:solidFill>
                  <a:srgbClr val="003366"/>
                </a:solidFill>
                <a:latin typeface="Noto Sans JP"/>
                <a:ea typeface="Noto Sans JP"/>
                <a:cs typeface="Noto Sans JP"/>
                <a:sym typeface="Noto Sans JP"/>
              </a:endParaRPr>
            </a:p>
          </p:txBody>
        </p:sp>
        <p:pic>
          <p:nvPicPr>
            <p:cNvPr id="1006" name="Google Shape;1006;p33"/>
            <p:cNvPicPr preferRelativeResize="0"/>
            <p:nvPr/>
          </p:nvPicPr>
          <p:blipFill rotWithShape="1">
            <a:blip r:embed="rId5" cstate="screen">
              <a:alphaModFix/>
              <a:extLst>
                <a:ext uri="{28A0092B-C50C-407E-A947-70E740481C1C}">
                  <a14:useLocalDpi xmlns:a14="http://schemas.microsoft.com/office/drawing/2010/main"/>
                </a:ext>
              </a:extLst>
            </a:blip>
            <a:srcRect l="16080" r="16073"/>
            <a:stretch/>
          </p:blipFill>
          <p:spPr>
            <a:xfrm>
              <a:off x="6429375" y="2714625"/>
              <a:ext cx="1619100" cy="2667000"/>
            </a:xfrm>
            <a:prstGeom prst="roundRect">
              <a:avLst>
                <a:gd name="adj" fmla="val 5882"/>
              </a:avLst>
            </a:prstGeom>
            <a:noFill/>
            <a:ln>
              <a:noFill/>
            </a:ln>
          </p:spPr>
        </p:pic>
        <p:pic>
          <p:nvPicPr>
            <p:cNvPr id="1007" name="Google Shape;1007;p33"/>
            <p:cNvPicPr preferRelativeResize="0"/>
            <p:nvPr/>
          </p:nvPicPr>
          <p:blipFill rotWithShape="1">
            <a:blip r:embed="rId6" cstate="screen">
              <a:alphaModFix/>
              <a:extLst>
                <a:ext uri="{28A0092B-C50C-407E-A947-70E740481C1C}">
                  <a14:useLocalDpi xmlns:a14="http://schemas.microsoft.com/office/drawing/2010/main"/>
                </a:ext>
              </a:extLst>
            </a:blip>
            <a:srcRect t="3227" b="3236"/>
            <a:stretch/>
          </p:blipFill>
          <p:spPr>
            <a:xfrm>
              <a:off x="8143875" y="2714625"/>
              <a:ext cx="1619100" cy="2667000"/>
            </a:xfrm>
            <a:prstGeom prst="roundRect">
              <a:avLst>
                <a:gd name="adj" fmla="val 5882"/>
              </a:avLst>
            </a:prstGeom>
            <a:noFill/>
            <a:ln>
              <a:noFill/>
            </a:ln>
          </p:spPr>
        </p:pic>
        <p:pic>
          <p:nvPicPr>
            <p:cNvPr id="1008" name="Google Shape;1008;p33"/>
            <p:cNvPicPr preferRelativeResize="0"/>
            <p:nvPr/>
          </p:nvPicPr>
          <p:blipFill rotWithShape="1">
            <a:blip r:embed="rId7" cstate="screen">
              <a:alphaModFix/>
              <a:extLst>
                <a:ext uri="{28A0092B-C50C-407E-A947-70E740481C1C}">
                  <a14:useLocalDpi xmlns:a14="http://schemas.microsoft.com/office/drawing/2010/main"/>
                </a:ext>
              </a:extLst>
            </a:blip>
            <a:srcRect l="13606" r="13598"/>
            <a:stretch/>
          </p:blipFill>
          <p:spPr>
            <a:xfrm>
              <a:off x="9858375" y="2714625"/>
              <a:ext cx="1619100" cy="2667000"/>
            </a:xfrm>
            <a:prstGeom prst="roundRect">
              <a:avLst>
                <a:gd name="adj" fmla="val 5882"/>
              </a:avLst>
            </a:prstGeom>
            <a:noFill/>
            <a:ln>
              <a:noFill/>
            </a:ln>
          </p:spPr>
        </p:pic>
        <p:sp>
          <p:nvSpPr>
            <p:cNvPr id="1009" name="Google Shape;1009;p33"/>
            <p:cNvSpPr txBox="1"/>
            <p:nvPr/>
          </p:nvSpPr>
          <p:spPr>
            <a:xfrm>
              <a:off x="6429375" y="5524500"/>
              <a:ext cx="5095800" cy="76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475569"/>
                  </a:solidFill>
                  <a:latin typeface="Noto Sans JP"/>
                  <a:ea typeface="Noto Sans JP"/>
                  <a:cs typeface="Noto Sans JP"/>
                  <a:sym typeface="Noto Sans JP"/>
                </a:rPr>
                <a:t>現場で氷を作れる高速製氷機があれば、いつでも体を内側から冷やせます。氷が切れる心配もありません。</a:t>
              </a:r>
              <a:endParaRPr sz="1800" b="0" i="0" u="none" strike="noStrike" cap="none">
                <a:solidFill>
                  <a:srgbClr val="475569"/>
                </a:solidFill>
                <a:latin typeface="Noto Sans JP"/>
                <a:ea typeface="Noto Sans JP"/>
                <a:cs typeface="Noto Sans JP"/>
                <a:sym typeface="Noto Sans JP"/>
              </a:endParaRPr>
            </a:p>
          </p:txBody>
        </p:sp>
      </p:grpSp>
      <p:sp>
        <p:nvSpPr>
          <p:cNvPr id="1010" name="Google Shape;1010;p33"/>
          <p:cNvSpPr txBox="1"/>
          <p:nvPr/>
        </p:nvSpPr>
        <p:spPr>
          <a:xfrm>
            <a:off x="4105900" y="6075050"/>
            <a:ext cx="8127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4"/>
        <p:cNvGrpSpPr/>
        <p:nvPr/>
      </p:nvGrpSpPr>
      <p:grpSpPr>
        <a:xfrm>
          <a:off x="0" y="0"/>
          <a:ext cx="0" cy="0"/>
          <a:chOff x="0" y="0"/>
          <a:chExt cx="0" cy="0"/>
        </a:xfrm>
      </p:grpSpPr>
      <p:sp>
        <p:nvSpPr>
          <p:cNvPr id="1015" name="Google Shape;1015;p34"/>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34"/>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34"/>
          <p:cNvSpPr txBox="1"/>
          <p:nvPr/>
        </p:nvSpPr>
        <p:spPr>
          <a:xfrm>
            <a:off x="476250" y="428625"/>
            <a:ext cx="112395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【第6部：緊急対応とまとめ】</a:t>
            </a:r>
            <a:endParaRPr sz="3200" b="1" i="0" u="none" strike="noStrike" cap="none">
              <a:solidFill>
                <a:srgbClr val="003366"/>
              </a:solidFill>
              <a:latin typeface="Noto Sans JP"/>
              <a:ea typeface="Noto Sans JP"/>
              <a:cs typeface="Noto Sans JP"/>
              <a:sym typeface="Noto Sans JP"/>
            </a:endParaRPr>
          </a:p>
        </p:txBody>
      </p:sp>
      <p:grpSp>
        <p:nvGrpSpPr>
          <p:cNvPr id="1018" name="Google Shape;1018;p34"/>
          <p:cNvGrpSpPr/>
          <p:nvPr/>
        </p:nvGrpSpPr>
        <p:grpSpPr>
          <a:xfrm>
            <a:off x="476250" y="1143000"/>
            <a:ext cx="11239500" cy="666900"/>
            <a:chOff x="476250" y="1143000"/>
            <a:chExt cx="11239500" cy="666900"/>
          </a:xfrm>
        </p:grpSpPr>
        <p:sp>
          <p:nvSpPr>
            <p:cNvPr id="1019" name="Google Shape;1019;p34"/>
            <p:cNvSpPr/>
            <p:nvPr/>
          </p:nvSpPr>
          <p:spPr>
            <a:xfrm>
              <a:off x="476250" y="1143000"/>
              <a:ext cx="11239500" cy="666900"/>
            </a:xfrm>
            <a:prstGeom prst="roundRect">
              <a:avLst>
                <a:gd name="adj" fmla="val 14285"/>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34"/>
            <p:cNvSpPr txBox="1"/>
            <p:nvPr/>
          </p:nvSpPr>
          <p:spPr>
            <a:xfrm>
              <a:off x="666750" y="1143000"/>
              <a:ext cx="10858500" cy="666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C4A6E"/>
                  </a:solidFill>
                  <a:latin typeface="Noto Sans JP"/>
                  <a:ea typeface="Noto Sans JP"/>
                  <a:cs typeface="Noto Sans JP"/>
                  <a:sym typeface="Noto Sans JP"/>
                </a:rPr>
                <a:t>迷わず救急車！「熱中症発生時の救急措置」</a:t>
              </a:r>
              <a:endParaRPr sz="1800" b="1" i="0" u="none" strike="noStrike" cap="none">
                <a:solidFill>
                  <a:srgbClr val="0C4A6E"/>
                </a:solidFill>
                <a:latin typeface="Noto Sans JP"/>
                <a:ea typeface="Noto Sans JP"/>
                <a:cs typeface="Noto Sans JP"/>
                <a:sym typeface="Noto Sans JP"/>
              </a:endParaRPr>
            </a:p>
          </p:txBody>
        </p:sp>
      </p:grpSp>
      <p:sp>
        <p:nvSpPr>
          <p:cNvPr id="1021" name="Google Shape;1021;p34"/>
          <p:cNvSpPr/>
          <p:nvPr/>
        </p:nvSpPr>
        <p:spPr>
          <a:xfrm>
            <a:off x="175850" y="2047875"/>
            <a:ext cx="6491700" cy="4000500"/>
          </a:xfrm>
          <a:prstGeom prst="roundRect">
            <a:avLst>
              <a:gd name="adj" fmla="val 357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2" name="Google Shape;1022;p34"/>
          <p:cNvPicPr preferRelativeResize="0"/>
          <p:nvPr/>
        </p:nvPicPr>
        <p:blipFill rotWithShape="1">
          <a:blip r:embed="rId4">
            <a:alphaModFix/>
          </a:blip>
          <a:srcRect r="547"/>
          <a:stretch/>
        </p:blipFill>
        <p:spPr>
          <a:xfrm>
            <a:off x="175850" y="2342525"/>
            <a:ext cx="6491700" cy="3338400"/>
          </a:xfrm>
          <a:prstGeom prst="roundRect">
            <a:avLst>
              <a:gd name="adj" fmla="val 2631"/>
            </a:avLst>
          </a:prstGeom>
          <a:noFill/>
          <a:ln>
            <a:noFill/>
          </a:ln>
        </p:spPr>
      </p:pic>
      <p:sp>
        <p:nvSpPr>
          <p:cNvPr id="1023" name="Google Shape;1023;p34"/>
          <p:cNvSpPr/>
          <p:nvPr/>
        </p:nvSpPr>
        <p:spPr>
          <a:xfrm>
            <a:off x="6858000" y="2047875"/>
            <a:ext cx="4857900" cy="4000500"/>
          </a:xfrm>
          <a:prstGeom prst="roundRect">
            <a:avLst>
              <a:gd name="adj" fmla="val 3571"/>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24" name="Google Shape;1024;p34"/>
          <p:cNvGrpSpPr/>
          <p:nvPr/>
        </p:nvGrpSpPr>
        <p:grpSpPr>
          <a:xfrm>
            <a:off x="7048500" y="2238375"/>
            <a:ext cx="4617577" cy="3619500"/>
            <a:chOff x="7048500" y="2238375"/>
            <a:chExt cx="4617577" cy="3619500"/>
          </a:xfrm>
        </p:grpSpPr>
        <p:sp>
          <p:nvSpPr>
            <p:cNvPr id="1025" name="Google Shape;1025;p34"/>
            <p:cNvSpPr/>
            <p:nvPr/>
          </p:nvSpPr>
          <p:spPr>
            <a:xfrm>
              <a:off x="7048500" y="2238375"/>
              <a:ext cx="4476900" cy="3619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34"/>
            <p:cNvSpPr txBox="1"/>
            <p:nvPr/>
          </p:nvSpPr>
          <p:spPr>
            <a:xfrm>
              <a:off x="7189177" y="2238375"/>
              <a:ext cx="4476900" cy="3619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E11D48"/>
                  </a:solidFill>
                  <a:latin typeface="Noto Sans JP"/>
                  <a:ea typeface="Noto Sans JP"/>
                  <a:cs typeface="Noto Sans JP"/>
                  <a:sym typeface="Noto Sans JP"/>
                </a:rPr>
                <a:t>呼びかけに反応がおかしい、意識がない、</a:t>
              </a:r>
              <a:endParaRPr sz="1400" b="1" i="0" u="none" strike="noStrike" cap="none">
                <a:solidFill>
                  <a:srgbClr val="E11D48"/>
                </a:solidFill>
                <a:latin typeface="Noto Sans JP"/>
                <a:ea typeface="Noto Sans JP"/>
                <a:cs typeface="Noto Sans JP"/>
                <a:sym typeface="Noto Sans JP"/>
              </a:endParaRPr>
            </a:p>
            <a:p>
              <a:pPr marL="0" marR="0" lvl="0" indent="0" algn="l" rtl="0">
                <a:lnSpc>
                  <a:spcPct val="100000"/>
                </a:lnSpc>
                <a:spcBef>
                  <a:spcPts val="1500"/>
                </a:spcBef>
                <a:spcAft>
                  <a:spcPts val="0"/>
                </a:spcAft>
                <a:buClr>
                  <a:srgbClr val="000000"/>
                </a:buClr>
                <a:buSzPts val="1400"/>
                <a:buFont typeface="Arial"/>
                <a:buNone/>
              </a:pPr>
              <a:r>
                <a:rPr lang="ja-JP" sz="1400" b="1" i="0" u="none" strike="noStrike" cap="none">
                  <a:solidFill>
                    <a:srgbClr val="E11D48"/>
                  </a:solidFill>
                  <a:latin typeface="Noto Sans JP"/>
                  <a:ea typeface="Noto Sans JP"/>
                  <a:cs typeface="Noto Sans JP"/>
                  <a:sym typeface="Noto Sans JP"/>
                </a:rPr>
                <a:t>自力で水が飲めない場合は「即、救急車」です。</a:t>
              </a:r>
              <a:endParaRPr sz="1400" b="1" i="0" u="none" strike="noStrike" cap="none">
                <a:solidFill>
                  <a:srgbClr val="E11D48"/>
                </a:solidFill>
                <a:latin typeface="Noto Sans JP"/>
                <a:ea typeface="Noto Sans JP"/>
                <a:cs typeface="Noto Sans JP"/>
                <a:sym typeface="Noto Sans JP"/>
              </a:endParaRPr>
            </a:p>
            <a:p>
              <a:pPr marL="0" marR="0" lvl="0" indent="0" algn="l" rtl="0">
                <a:lnSpc>
                  <a:spcPct val="100000"/>
                </a:lnSpc>
                <a:spcBef>
                  <a:spcPts val="1500"/>
                </a:spcBef>
                <a:spcAft>
                  <a:spcPts val="0"/>
                </a:spcAft>
                <a:buClr>
                  <a:srgbClr val="000000"/>
                </a:buClr>
                <a:buSzPts val="1400"/>
                <a:buFont typeface="Arial"/>
                <a:buNone/>
              </a:pPr>
              <a:r>
                <a:rPr lang="ja-JP" sz="1400" b="1" i="0" u="none" strike="noStrike" cap="none">
                  <a:solidFill>
                    <a:srgbClr val="0F172A"/>
                  </a:solidFill>
                  <a:latin typeface="Noto Sans JP"/>
                  <a:ea typeface="Noto Sans JP"/>
                  <a:cs typeface="Noto Sans JP"/>
                  <a:sym typeface="Noto Sans JP"/>
                </a:rPr>
                <a:t>救急車が来るまでの応急処置：</a:t>
              </a:r>
              <a:endParaRPr sz="1400" b="1" i="0" u="none" strike="noStrike" cap="none">
                <a:solidFill>
                  <a:srgbClr val="0F172A"/>
                </a:solidFill>
                <a:latin typeface="Noto Sans JP"/>
                <a:ea typeface="Noto Sans JP"/>
                <a:cs typeface="Noto Sans JP"/>
                <a:sym typeface="Noto Sans JP"/>
              </a:endParaRPr>
            </a:p>
            <a:p>
              <a:pPr marL="457200" marR="0" lvl="0" indent="-317500" algn="l" rtl="0">
                <a:lnSpc>
                  <a:spcPct val="100000"/>
                </a:lnSpc>
                <a:spcBef>
                  <a:spcPts val="1125"/>
                </a:spcBef>
                <a:spcAft>
                  <a:spcPts val="0"/>
                </a:spcAft>
                <a:buClr>
                  <a:srgbClr val="334155"/>
                </a:buClr>
                <a:buSzPts val="1400"/>
                <a:buFont typeface="Noto Sans JP"/>
                <a:buChar char="●"/>
              </a:pPr>
              <a:r>
                <a:rPr lang="ja-JP" sz="1400" b="0" i="0" u="none" strike="noStrike" cap="none">
                  <a:solidFill>
                    <a:srgbClr val="334155"/>
                  </a:solidFill>
                  <a:latin typeface="Noto Sans JP"/>
                  <a:ea typeface="Noto Sans JP"/>
                  <a:cs typeface="Noto Sans JP"/>
                  <a:sym typeface="Noto Sans JP"/>
                </a:rPr>
                <a:t>日陰の涼しい場所へ運ぶ</a:t>
              </a:r>
              <a:endParaRPr sz="1400" b="0" i="0" u="none" strike="noStrike" cap="none">
                <a:solidFill>
                  <a:srgbClr val="334155"/>
                </a:solidFill>
                <a:latin typeface="Noto Sans JP"/>
                <a:ea typeface="Noto Sans JP"/>
                <a:cs typeface="Noto Sans JP"/>
                <a:sym typeface="Noto Sans JP"/>
              </a:endParaRPr>
            </a:p>
            <a:p>
              <a:pPr marL="457200" marR="0" lvl="0" indent="-317500" algn="l" rtl="0">
                <a:lnSpc>
                  <a:spcPct val="100000"/>
                </a:lnSpc>
                <a:spcBef>
                  <a:spcPts val="900"/>
                </a:spcBef>
                <a:spcAft>
                  <a:spcPts val="0"/>
                </a:spcAft>
                <a:buClr>
                  <a:srgbClr val="334155"/>
                </a:buClr>
                <a:buSzPts val="1400"/>
                <a:buFont typeface="Noto Sans JP"/>
                <a:buChar char="●"/>
              </a:pPr>
              <a:r>
                <a:rPr lang="ja-JP" sz="1400" b="0" i="0" u="none" strike="noStrike" cap="none">
                  <a:solidFill>
                    <a:srgbClr val="334155"/>
                  </a:solidFill>
                  <a:latin typeface="Noto Sans JP"/>
                  <a:ea typeface="Noto Sans JP"/>
                  <a:cs typeface="Noto Sans JP"/>
                  <a:sym typeface="Noto Sans JP"/>
                </a:rPr>
                <a:t>衣服を緩める</a:t>
              </a:r>
              <a:endParaRPr sz="1400" b="0" i="0" u="none" strike="noStrike" cap="none">
                <a:solidFill>
                  <a:srgbClr val="334155"/>
                </a:solidFill>
                <a:latin typeface="Noto Sans JP"/>
                <a:ea typeface="Noto Sans JP"/>
                <a:cs typeface="Noto Sans JP"/>
                <a:sym typeface="Noto Sans JP"/>
              </a:endParaRPr>
            </a:p>
            <a:p>
              <a:pPr marL="457200" marR="0" lvl="0" indent="-317500" algn="l" rtl="0">
                <a:lnSpc>
                  <a:spcPct val="100000"/>
                </a:lnSpc>
                <a:spcBef>
                  <a:spcPts val="900"/>
                </a:spcBef>
                <a:spcAft>
                  <a:spcPts val="0"/>
                </a:spcAft>
                <a:buClr>
                  <a:srgbClr val="334155"/>
                </a:buClr>
                <a:buSzPts val="1400"/>
                <a:buFont typeface="Noto Sans JP"/>
                <a:buChar char="●"/>
              </a:pPr>
              <a:r>
                <a:rPr lang="ja-JP" sz="1400" b="0" i="0" u="none" strike="noStrike" cap="none">
                  <a:solidFill>
                    <a:srgbClr val="334155"/>
                  </a:solidFill>
                  <a:latin typeface="Noto Sans JP"/>
                  <a:ea typeface="Noto Sans JP"/>
                  <a:cs typeface="Noto Sans JP"/>
                  <a:sym typeface="Noto Sans JP"/>
                </a:rPr>
                <a:t>水、氷、冷却スプレーで冷却</a:t>
              </a:r>
              <a:endParaRPr sz="1400" b="0" i="0" u="none" strike="noStrike" cap="none">
                <a:solidFill>
                  <a:srgbClr val="334155"/>
                </a:solidFill>
                <a:latin typeface="Noto Sans JP"/>
                <a:ea typeface="Noto Sans JP"/>
                <a:cs typeface="Noto Sans JP"/>
                <a:sym typeface="Noto Sans JP"/>
              </a:endParaRPr>
            </a:p>
            <a:p>
              <a:pPr marL="0" marR="0" lvl="0" indent="0" algn="l" rtl="0">
                <a:lnSpc>
                  <a:spcPct val="100000"/>
                </a:lnSpc>
                <a:spcBef>
                  <a:spcPts val="1125"/>
                </a:spcBef>
                <a:spcAft>
                  <a:spcPts val="0"/>
                </a:spcAft>
                <a:buClr>
                  <a:srgbClr val="000000"/>
                </a:buClr>
                <a:buSzPts val="1400"/>
                <a:buFont typeface="Arial"/>
                <a:buNone/>
              </a:pPr>
              <a:r>
                <a:rPr lang="ja-JP" sz="1400" b="1" i="0" u="none" strike="noStrike" cap="none">
                  <a:solidFill>
                    <a:srgbClr val="0284C7"/>
                  </a:solidFill>
                  <a:latin typeface="Noto Sans JP"/>
                  <a:ea typeface="Noto Sans JP"/>
                  <a:cs typeface="Noto Sans JP"/>
                  <a:sym typeface="Noto Sans JP"/>
                </a:rPr>
                <a:t>重点的に冷やす部位：</a:t>
              </a:r>
              <a:endParaRPr sz="1400" b="1" i="0" u="none" strike="noStrike" cap="none">
                <a:solidFill>
                  <a:srgbClr val="0284C7"/>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369A1"/>
                  </a:solidFill>
                  <a:latin typeface="Noto Sans JP"/>
                  <a:ea typeface="Noto Sans JP"/>
                  <a:cs typeface="Noto Sans JP"/>
                  <a:sym typeface="Noto Sans JP"/>
                </a:rPr>
                <a:t>● 首 ● 脇の下 ● 太ももの付け根</a:t>
              </a:r>
              <a:endParaRPr sz="1400" b="0" i="0" u="none" strike="noStrike" cap="none">
                <a:solidFill>
                  <a:srgbClr val="0369A1"/>
                </a:solidFill>
                <a:latin typeface="Noto Sans JP"/>
                <a:ea typeface="Noto Sans JP"/>
                <a:cs typeface="Noto Sans JP"/>
                <a:sym typeface="Noto Sans JP"/>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3"/>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13"/>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13"/>
          <p:cNvSpPr txBox="1"/>
          <p:nvPr/>
        </p:nvSpPr>
        <p:spPr>
          <a:xfrm>
            <a:off x="1634660" y="2315574"/>
            <a:ext cx="892268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ja-JP" sz="4000" b="1" i="0" u="none" strike="noStrike" cap="none">
                <a:solidFill>
                  <a:srgbClr val="555555"/>
                </a:solidFill>
                <a:latin typeface="Noto Sans JP"/>
                <a:ea typeface="Noto Sans JP"/>
                <a:cs typeface="Noto Sans JP"/>
                <a:sym typeface="Noto Sans JP"/>
              </a:rPr>
              <a:t>安全な高所作業のための</a:t>
            </a:r>
            <a:endParaRPr sz="4000" b="1" i="0" u="none" strike="noStrike" cap="none">
              <a:solidFill>
                <a:srgbClr val="555555"/>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4000"/>
              <a:buFont typeface="Arial"/>
              <a:buNone/>
            </a:pPr>
            <a:r>
              <a:rPr lang="ja-JP" sz="4000" b="1" i="0" u="none" strike="noStrike" cap="none">
                <a:solidFill>
                  <a:srgbClr val="555555"/>
                </a:solidFill>
                <a:latin typeface="Noto Sans JP"/>
                <a:ea typeface="Noto Sans JP"/>
                <a:cs typeface="Noto Sans JP"/>
                <a:sym typeface="Noto Sans JP"/>
              </a:rPr>
              <a:t>作業台・上枠付き脚立の特徴と注意点</a:t>
            </a:r>
            <a:endParaRPr sz="4000" b="1" i="0" u="none" strike="noStrike" cap="none">
              <a:solidFill>
                <a:srgbClr val="555555"/>
              </a:solidFill>
              <a:latin typeface="Noto Sans JP"/>
              <a:ea typeface="Noto Sans JP"/>
              <a:cs typeface="Noto Sans JP"/>
              <a:sym typeface="Noto Sans JP"/>
            </a:endParaRPr>
          </a:p>
        </p:txBody>
      </p:sp>
      <p:sp>
        <p:nvSpPr>
          <p:cNvPr id="1034" name="Google Shape;1034;p13"/>
          <p:cNvSpPr txBox="1"/>
          <p:nvPr/>
        </p:nvSpPr>
        <p:spPr>
          <a:xfrm>
            <a:off x="167567" y="484300"/>
            <a:ext cx="112395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【第７部：足場台・上枠付き脚立】</a:t>
            </a:r>
            <a:endParaRPr sz="3200" b="1" i="0" u="none" strike="noStrike" cap="none">
              <a:solidFill>
                <a:srgbClr val="003366"/>
              </a:solidFill>
              <a:latin typeface="Noto Sans JP"/>
              <a:ea typeface="Noto Sans JP"/>
              <a:cs typeface="Noto Sans JP"/>
              <a:sym typeface="Noto Sans J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18"/>
          <p:cNvPicPr preferRelativeResize="0"/>
          <p:nvPr/>
        </p:nvPicPr>
        <p:blipFill rotWithShape="1">
          <a:blip r:embed="rId3" cstate="screen">
            <a:alphaModFix/>
            <a:extLst>
              <a:ext uri="{28A0092B-C50C-407E-A947-70E740481C1C}">
                <a14:useLocalDpi xmlns:a14="http://schemas.microsoft.com/office/drawing/2010/main"/>
              </a:ext>
            </a:extLst>
          </a:blip>
          <a:srcRect r="3522"/>
          <a:stretch/>
        </p:blipFill>
        <p:spPr>
          <a:xfrm>
            <a:off x="3949973" y="2703297"/>
            <a:ext cx="3615234" cy="3460741"/>
          </a:xfrm>
          <a:prstGeom prst="rect">
            <a:avLst/>
          </a:prstGeom>
          <a:noFill/>
          <a:ln>
            <a:noFill/>
          </a:ln>
        </p:spPr>
      </p:pic>
      <p:pic>
        <p:nvPicPr>
          <p:cNvPr id="1040" name="Google Shape;1040;p18"/>
          <p:cNvPicPr preferRelativeResize="0"/>
          <p:nvPr/>
        </p:nvPicPr>
        <p:blipFill rotWithShape="1">
          <a:blip r:embed="rId4">
            <a:alphaModFix/>
          </a:blip>
          <a:srcRect/>
          <a:stretch/>
        </p:blipFill>
        <p:spPr>
          <a:xfrm>
            <a:off x="564193" y="2842473"/>
            <a:ext cx="2849349" cy="3182390"/>
          </a:xfrm>
          <a:prstGeom prst="rect">
            <a:avLst/>
          </a:prstGeom>
          <a:noFill/>
          <a:ln>
            <a:noFill/>
          </a:ln>
        </p:spPr>
      </p:pic>
      <p:pic>
        <p:nvPicPr>
          <p:cNvPr id="1041" name="Google Shape;1041;p18"/>
          <p:cNvPicPr preferRelativeResize="0"/>
          <p:nvPr/>
        </p:nvPicPr>
        <p:blipFill rotWithShape="1">
          <a:blip r:embed="rId5">
            <a:alphaModFix/>
          </a:blip>
          <a:srcRect/>
          <a:stretch/>
        </p:blipFill>
        <p:spPr>
          <a:xfrm>
            <a:off x="395320" y="1004693"/>
            <a:ext cx="3554653" cy="1279010"/>
          </a:xfrm>
          <a:prstGeom prst="rect">
            <a:avLst/>
          </a:prstGeom>
          <a:noFill/>
          <a:ln>
            <a:noFill/>
          </a:ln>
        </p:spPr>
      </p:pic>
      <p:pic>
        <p:nvPicPr>
          <p:cNvPr id="1042" name="Google Shape;1042;p18"/>
          <p:cNvPicPr preferRelativeResize="0"/>
          <p:nvPr/>
        </p:nvPicPr>
        <p:blipFill rotWithShape="1">
          <a:blip r:embed="rId6">
            <a:alphaModFix/>
          </a:blip>
          <a:srcRect/>
          <a:stretch/>
        </p:blipFill>
        <p:spPr>
          <a:xfrm>
            <a:off x="7985153" y="2632705"/>
            <a:ext cx="3258886" cy="1800962"/>
          </a:xfrm>
          <a:prstGeom prst="rect">
            <a:avLst/>
          </a:prstGeom>
          <a:noFill/>
          <a:ln>
            <a:noFill/>
          </a:ln>
        </p:spPr>
      </p:pic>
      <p:pic>
        <p:nvPicPr>
          <p:cNvPr id="1043" name="Google Shape;1043;p18"/>
          <p:cNvPicPr preferRelativeResize="0"/>
          <p:nvPr/>
        </p:nvPicPr>
        <p:blipFill rotWithShape="1">
          <a:blip r:embed="rId7">
            <a:alphaModFix/>
          </a:blip>
          <a:srcRect/>
          <a:stretch/>
        </p:blipFill>
        <p:spPr>
          <a:xfrm>
            <a:off x="4860528" y="1085993"/>
            <a:ext cx="6570389" cy="889226"/>
          </a:xfrm>
          <a:prstGeom prst="rect">
            <a:avLst/>
          </a:prstGeom>
          <a:noFill/>
          <a:ln>
            <a:noFill/>
          </a:ln>
        </p:spPr>
      </p:pic>
      <p:pic>
        <p:nvPicPr>
          <p:cNvPr id="1044" name="Google Shape;1044;p18"/>
          <p:cNvPicPr preferRelativeResize="0"/>
          <p:nvPr/>
        </p:nvPicPr>
        <p:blipFill rotWithShape="1">
          <a:blip r:embed="rId8">
            <a:alphaModFix/>
          </a:blip>
          <a:srcRect/>
          <a:stretch/>
        </p:blipFill>
        <p:spPr>
          <a:xfrm>
            <a:off x="8327343" y="4782335"/>
            <a:ext cx="3103574" cy="889227"/>
          </a:xfrm>
          <a:prstGeom prst="rect">
            <a:avLst/>
          </a:prstGeom>
          <a:noFill/>
          <a:ln>
            <a:noFill/>
          </a:ln>
        </p:spPr>
      </p:pic>
      <p:sp>
        <p:nvSpPr>
          <p:cNvPr id="1045" name="Google Shape;1045;p18"/>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18"/>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21"/>
          <p:cNvPicPr preferRelativeResize="0"/>
          <p:nvPr/>
        </p:nvPicPr>
        <p:blipFill rotWithShape="1">
          <a:blip r:embed="rId3">
            <a:alphaModFix/>
          </a:blip>
          <a:srcRect/>
          <a:stretch/>
        </p:blipFill>
        <p:spPr>
          <a:xfrm>
            <a:off x="615261" y="1179502"/>
            <a:ext cx="2786074" cy="2249498"/>
          </a:xfrm>
          <a:prstGeom prst="rect">
            <a:avLst/>
          </a:prstGeom>
          <a:noFill/>
          <a:ln>
            <a:noFill/>
          </a:ln>
        </p:spPr>
      </p:pic>
      <p:pic>
        <p:nvPicPr>
          <p:cNvPr id="1052" name="Google Shape;1052;p21"/>
          <p:cNvPicPr preferRelativeResize="0"/>
          <p:nvPr/>
        </p:nvPicPr>
        <p:blipFill rotWithShape="1">
          <a:blip r:embed="rId4">
            <a:alphaModFix/>
          </a:blip>
          <a:srcRect/>
          <a:stretch/>
        </p:blipFill>
        <p:spPr>
          <a:xfrm>
            <a:off x="846163" y="4175275"/>
            <a:ext cx="3015284" cy="2249498"/>
          </a:xfrm>
          <a:prstGeom prst="rect">
            <a:avLst/>
          </a:prstGeom>
          <a:noFill/>
          <a:ln>
            <a:noFill/>
          </a:ln>
        </p:spPr>
      </p:pic>
      <p:pic>
        <p:nvPicPr>
          <p:cNvPr id="1053" name="Google Shape;1053;p21"/>
          <p:cNvPicPr preferRelativeResize="0"/>
          <p:nvPr/>
        </p:nvPicPr>
        <p:blipFill rotWithShape="1">
          <a:blip r:embed="rId5">
            <a:alphaModFix/>
          </a:blip>
          <a:srcRect/>
          <a:stretch/>
        </p:blipFill>
        <p:spPr>
          <a:xfrm>
            <a:off x="4451955" y="3571478"/>
            <a:ext cx="2276873" cy="2853295"/>
          </a:xfrm>
          <a:prstGeom prst="rect">
            <a:avLst/>
          </a:prstGeom>
          <a:noFill/>
          <a:ln>
            <a:noFill/>
          </a:ln>
        </p:spPr>
      </p:pic>
      <p:pic>
        <p:nvPicPr>
          <p:cNvPr id="1054" name="Google Shape;1054;p21"/>
          <p:cNvPicPr preferRelativeResize="0"/>
          <p:nvPr/>
        </p:nvPicPr>
        <p:blipFill rotWithShape="1">
          <a:blip r:embed="rId6">
            <a:alphaModFix/>
          </a:blip>
          <a:srcRect/>
          <a:stretch/>
        </p:blipFill>
        <p:spPr>
          <a:xfrm>
            <a:off x="7268499" y="1317628"/>
            <a:ext cx="4600281" cy="4600281"/>
          </a:xfrm>
          <a:prstGeom prst="rect">
            <a:avLst/>
          </a:prstGeom>
          <a:noFill/>
          <a:ln>
            <a:noFill/>
          </a:ln>
        </p:spPr>
      </p:pic>
      <p:pic>
        <p:nvPicPr>
          <p:cNvPr id="1055" name="Google Shape;1055;p21"/>
          <p:cNvPicPr preferRelativeResize="0"/>
          <p:nvPr/>
        </p:nvPicPr>
        <p:blipFill rotWithShape="1">
          <a:blip r:embed="rId7">
            <a:alphaModFix/>
          </a:blip>
          <a:srcRect/>
          <a:stretch/>
        </p:blipFill>
        <p:spPr>
          <a:xfrm>
            <a:off x="4205987" y="679214"/>
            <a:ext cx="2522841" cy="2706623"/>
          </a:xfrm>
          <a:prstGeom prst="rect">
            <a:avLst/>
          </a:prstGeom>
          <a:noFill/>
          <a:ln>
            <a:noFill/>
          </a:ln>
        </p:spPr>
      </p:pic>
      <p:sp>
        <p:nvSpPr>
          <p:cNvPr id="1056" name="Google Shape;1056;p21"/>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21"/>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732" y="1440900"/>
            <a:ext cx="2361665" cy="3769581"/>
          </a:xfrm>
          <a:prstGeom prst="rect">
            <a:avLst/>
          </a:prstGeom>
          <a:noFill/>
          <a:ln>
            <a:noFill/>
          </a:ln>
        </p:spPr>
      </p:pic>
      <p:pic>
        <p:nvPicPr>
          <p:cNvPr id="1063" name="Google Shape;1063;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0771" y="335615"/>
            <a:ext cx="3629052" cy="457203"/>
          </a:xfrm>
          <a:prstGeom prst="rect">
            <a:avLst/>
          </a:prstGeom>
          <a:noFill/>
          <a:ln>
            <a:noFill/>
          </a:ln>
        </p:spPr>
      </p:pic>
      <p:pic>
        <p:nvPicPr>
          <p:cNvPr id="1064" name="Google Shape;1064;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53431" y="507505"/>
            <a:ext cx="3637131" cy="2818115"/>
          </a:xfrm>
          <a:prstGeom prst="rect">
            <a:avLst/>
          </a:prstGeom>
          <a:noFill/>
          <a:ln>
            <a:noFill/>
          </a:ln>
        </p:spPr>
      </p:pic>
      <p:pic>
        <p:nvPicPr>
          <p:cNvPr id="1065" name="Google Shape;1065;p22"/>
          <p:cNvPicPr preferRelativeResize="0"/>
          <p:nvPr/>
        </p:nvPicPr>
        <p:blipFill rotWithShape="1">
          <a:blip r:embed="rId6" cstate="screen">
            <a:alphaModFix/>
            <a:extLst>
              <a:ext uri="{28A0092B-C50C-407E-A947-70E740481C1C}">
                <a14:useLocalDpi xmlns:a14="http://schemas.microsoft.com/office/drawing/2010/main"/>
              </a:ext>
            </a:extLst>
          </a:blip>
          <a:srcRect r="4478"/>
          <a:stretch/>
        </p:blipFill>
        <p:spPr>
          <a:xfrm>
            <a:off x="7853430" y="3532381"/>
            <a:ext cx="3637131" cy="3021174"/>
          </a:xfrm>
          <a:prstGeom prst="rect">
            <a:avLst/>
          </a:prstGeom>
          <a:noFill/>
          <a:ln>
            <a:noFill/>
          </a:ln>
        </p:spPr>
      </p:pic>
      <p:pic>
        <p:nvPicPr>
          <p:cNvPr id="1066" name="Google Shape;1066;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98004" y="1062184"/>
            <a:ext cx="2463318" cy="4148297"/>
          </a:xfrm>
          <a:prstGeom prst="rect">
            <a:avLst/>
          </a:prstGeom>
          <a:noFill/>
          <a:ln>
            <a:noFill/>
          </a:ln>
        </p:spPr>
      </p:pic>
      <p:grpSp>
        <p:nvGrpSpPr>
          <p:cNvPr id="1067" name="Google Shape;1067;p22"/>
          <p:cNvGrpSpPr/>
          <p:nvPr/>
        </p:nvGrpSpPr>
        <p:grpSpPr>
          <a:xfrm>
            <a:off x="1037895" y="5346790"/>
            <a:ext cx="4546600" cy="1370920"/>
            <a:chOff x="658136" y="4979575"/>
            <a:chExt cx="4546600" cy="1370920"/>
          </a:xfrm>
        </p:grpSpPr>
        <p:grpSp>
          <p:nvGrpSpPr>
            <p:cNvPr id="1068" name="Google Shape;1068;p22"/>
            <p:cNvGrpSpPr/>
            <p:nvPr/>
          </p:nvGrpSpPr>
          <p:grpSpPr>
            <a:xfrm>
              <a:off x="658136" y="4979575"/>
              <a:ext cx="3774083" cy="1370920"/>
              <a:chOff x="1381090" y="2243129"/>
              <a:chExt cx="4663795" cy="1766155"/>
            </a:xfrm>
          </p:grpSpPr>
          <p:pic>
            <p:nvPicPr>
              <p:cNvPr id="1069" name="Google Shape;1069;p22"/>
              <p:cNvPicPr preferRelativeResize="0"/>
              <p:nvPr/>
            </p:nvPicPr>
            <p:blipFill rotWithShape="1">
              <a:blip r:embed="rId8" cstate="screen">
                <a:alphaModFix/>
                <a:extLst>
                  <a:ext uri="{28A0092B-C50C-407E-A947-70E740481C1C}">
                    <a14:useLocalDpi xmlns:a14="http://schemas.microsoft.com/office/drawing/2010/main"/>
                  </a:ext>
                </a:extLst>
              </a:blip>
              <a:srcRect r="50542" b="27965"/>
              <a:stretch/>
            </p:blipFill>
            <p:spPr>
              <a:xfrm>
                <a:off x="1381090" y="2243129"/>
                <a:ext cx="4663795" cy="1708486"/>
              </a:xfrm>
              <a:prstGeom prst="rect">
                <a:avLst/>
              </a:prstGeom>
              <a:noFill/>
              <a:ln>
                <a:noFill/>
              </a:ln>
            </p:spPr>
          </p:pic>
          <p:pic>
            <p:nvPicPr>
              <p:cNvPr id="1070" name="Google Shape;1070;p22"/>
              <p:cNvPicPr preferRelativeResize="0"/>
              <p:nvPr/>
            </p:nvPicPr>
            <p:blipFill rotWithShape="1">
              <a:blip r:embed="rId9" cstate="screen">
                <a:alphaModFix/>
                <a:extLst>
                  <a:ext uri="{28A0092B-C50C-407E-A947-70E740481C1C}">
                    <a14:useLocalDpi xmlns:a14="http://schemas.microsoft.com/office/drawing/2010/main"/>
                  </a:ext>
                </a:extLst>
              </a:blip>
              <a:srcRect t="47319" r="50542"/>
              <a:stretch/>
            </p:blipFill>
            <p:spPr>
              <a:xfrm>
                <a:off x="1381090" y="2759832"/>
                <a:ext cx="4663795" cy="1249452"/>
              </a:xfrm>
              <a:prstGeom prst="rect">
                <a:avLst/>
              </a:prstGeom>
              <a:noFill/>
              <a:ln>
                <a:noFill/>
              </a:ln>
            </p:spPr>
          </p:pic>
        </p:grpSp>
        <p:grpSp>
          <p:nvGrpSpPr>
            <p:cNvPr id="1071" name="Google Shape;1071;p22"/>
            <p:cNvGrpSpPr/>
            <p:nvPr/>
          </p:nvGrpSpPr>
          <p:grpSpPr>
            <a:xfrm>
              <a:off x="4432219" y="4979575"/>
              <a:ext cx="772517" cy="1370920"/>
              <a:chOff x="9856277" y="2243129"/>
              <a:chExt cx="954632" cy="1766155"/>
            </a:xfrm>
          </p:grpSpPr>
          <p:pic>
            <p:nvPicPr>
              <p:cNvPr id="1072" name="Google Shape;1072;p22"/>
              <p:cNvPicPr preferRelativeResize="0"/>
              <p:nvPr/>
            </p:nvPicPr>
            <p:blipFill rotWithShape="1">
              <a:blip r:embed="rId8" cstate="screen">
                <a:alphaModFix/>
                <a:extLst>
                  <a:ext uri="{28A0092B-C50C-407E-A947-70E740481C1C}">
                    <a14:useLocalDpi xmlns:a14="http://schemas.microsoft.com/office/drawing/2010/main"/>
                  </a:ext>
                </a:extLst>
              </a:blip>
              <a:srcRect l="89877" b="27965"/>
              <a:stretch/>
            </p:blipFill>
            <p:spPr>
              <a:xfrm>
                <a:off x="9856278" y="2243129"/>
                <a:ext cx="954631" cy="1708486"/>
              </a:xfrm>
              <a:prstGeom prst="rect">
                <a:avLst/>
              </a:prstGeom>
              <a:noFill/>
              <a:ln>
                <a:noFill/>
              </a:ln>
            </p:spPr>
          </p:pic>
          <p:pic>
            <p:nvPicPr>
              <p:cNvPr id="1073" name="Google Shape;1073;p22"/>
              <p:cNvPicPr preferRelativeResize="0"/>
              <p:nvPr/>
            </p:nvPicPr>
            <p:blipFill rotWithShape="1">
              <a:blip r:embed="rId9" cstate="screen">
                <a:alphaModFix/>
                <a:extLst>
                  <a:ext uri="{28A0092B-C50C-407E-A947-70E740481C1C}">
                    <a14:useLocalDpi xmlns:a14="http://schemas.microsoft.com/office/drawing/2010/main"/>
                  </a:ext>
                </a:extLst>
              </a:blip>
              <a:srcRect l="89877" t="47319"/>
              <a:stretch/>
            </p:blipFill>
            <p:spPr>
              <a:xfrm>
                <a:off x="9856277" y="2759832"/>
                <a:ext cx="954631" cy="1249452"/>
              </a:xfrm>
              <a:prstGeom prst="rect">
                <a:avLst/>
              </a:prstGeom>
              <a:noFill/>
              <a:ln>
                <a:noFill/>
              </a:ln>
            </p:spPr>
          </p:pic>
        </p:grpSp>
      </p:grpSp>
      <p:sp>
        <p:nvSpPr>
          <p:cNvPr id="1074" name="Google Shape;1074;p22"/>
          <p:cNvSpPr txBox="1"/>
          <p:nvPr/>
        </p:nvSpPr>
        <p:spPr>
          <a:xfrm>
            <a:off x="429264" y="989540"/>
            <a:ext cx="437397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400" b="0" i="0" u="none" strike="noStrike" cap="none">
                <a:solidFill>
                  <a:srgbClr val="000000"/>
                </a:solidFill>
                <a:latin typeface="Arial"/>
                <a:ea typeface="Arial"/>
                <a:cs typeface="Arial"/>
                <a:sym typeface="Arial"/>
              </a:rPr>
              <a:t>折りたたみ簡単で軽量、持ち運び便利な上わく付き脚立</a:t>
            </a:r>
            <a:endParaRPr/>
          </a:p>
        </p:txBody>
      </p:sp>
      <p:sp>
        <p:nvSpPr>
          <p:cNvPr id="1075" name="Google Shape;1075;p22"/>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22"/>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pic>
        <p:nvPicPr>
          <p:cNvPr id="1081" name="Google Shape;1081;p24"/>
          <p:cNvPicPr preferRelativeResize="0"/>
          <p:nvPr/>
        </p:nvPicPr>
        <p:blipFill rotWithShape="1">
          <a:blip r:embed="rId3">
            <a:alphaModFix/>
          </a:blip>
          <a:srcRect l="22237"/>
          <a:stretch/>
        </p:blipFill>
        <p:spPr>
          <a:xfrm>
            <a:off x="955168" y="165842"/>
            <a:ext cx="1948235" cy="3350526"/>
          </a:xfrm>
          <a:prstGeom prst="rect">
            <a:avLst/>
          </a:prstGeom>
          <a:noFill/>
          <a:ln>
            <a:noFill/>
          </a:ln>
        </p:spPr>
      </p:pic>
      <p:pic>
        <p:nvPicPr>
          <p:cNvPr id="1082" name="Google Shape;1082;p24"/>
          <p:cNvPicPr preferRelativeResize="0"/>
          <p:nvPr/>
        </p:nvPicPr>
        <p:blipFill rotWithShape="1">
          <a:blip r:embed="rId4">
            <a:alphaModFix/>
          </a:blip>
          <a:srcRect/>
          <a:stretch/>
        </p:blipFill>
        <p:spPr>
          <a:xfrm>
            <a:off x="4203357" y="493970"/>
            <a:ext cx="2039208" cy="3022398"/>
          </a:xfrm>
          <a:prstGeom prst="rect">
            <a:avLst/>
          </a:prstGeom>
          <a:noFill/>
          <a:ln>
            <a:noFill/>
          </a:ln>
        </p:spPr>
      </p:pic>
      <p:pic>
        <p:nvPicPr>
          <p:cNvPr id="1083" name="Google Shape;1083;p24"/>
          <p:cNvPicPr preferRelativeResize="0"/>
          <p:nvPr/>
        </p:nvPicPr>
        <p:blipFill rotWithShape="1">
          <a:blip r:embed="rId5">
            <a:alphaModFix/>
          </a:blip>
          <a:srcRect l="11101"/>
          <a:stretch/>
        </p:blipFill>
        <p:spPr>
          <a:xfrm>
            <a:off x="4484637" y="3679767"/>
            <a:ext cx="1812837" cy="2684263"/>
          </a:xfrm>
          <a:prstGeom prst="rect">
            <a:avLst/>
          </a:prstGeom>
          <a:noFill/>
          <a:ln>
            <a:noFill/>
          </a:ln>
        </p:spPr>
      </p:pic>
      <p:pic>
        <p:nvPicPr>
          <p:cNvPr id="1084" name="Google Shape;1084;p24"/>
          <p:cNvPicPr preferRelativeResize="0"/>
          <p:nvPr/>
        </p:nvPicPr>
        <p:blipFill rotWithShape="1">
          <a:blip r:embed="rId6">
            <a:alphaModFix/>
          </a:blip>
          <a:srcRect/>
          <a:stretch/>
        </p:blipFill>
        <p:spPr>
          <a:xfrm>
            <a:off x="465155" y="3826771"/>
            <a:ext cx="3354234" cy="2301926"/>
          </a:xfrm>
          <a:prstGeom prst="rect">
            <a:avLst/>
          </a:prstGeom>
          <a:noFill/>
          <a:ln>
            <a:noFill/>
          </a:ln>
        </p:spPr>
      </p:pic>
      <p:pic>
        <p:nvPicPr>
          <p:cNvPr id="1085" name="Google Shape;1085;p24"/>
          <p:cNvPicPr preferRelativeResize="0"/>
          <p:nvPr/>
        </p:nvPicPr>
        <p:blipFill rotWithShape="1">
          <a:blip r:embed="rId7">
            <a:alphaModFix/>
          </a:blip>
          <a:srcRect/>
          <a:stretch/>
        </p:blipFill>
        <p:spPr>
          <a:xfrm>
            <a:off x="7365367" y="1198320"/>
            <a:ext cx="4154841" cy="4636097"/>
          </a:xfrm>
          <a:prstGeom prst="rect">
            <a:avLst/>
          </a:prstGeom>
          <a:noFill/>
          <a:ln>
            <a:noFill/>
          </a:ln>
        </p:spPr>
      </p:pic>
      <p:sp>
        <p:nvSpPr>
          <p:cNvPr id="1086" name="Google Shape;1086;p24"/>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24"/>
          <p:cNvSpPr/>
          <p:nvPr/>
        </p:nvSpPr>
        <p:spPr>
          <a:xfrm>
            <a:off x="0" y="190500"/>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1"/>
        <p:cNvGrpSpPr/>
        <p:nvPr/>
      </p:nvGrpSpPr>
      <p:grpSpPr>
        <a:xfrm>
          <a:off x="0" y="0"/>
          <a:ext cx="0" cy="0"/>
          <a:chOff x="0" y="0"/>
          <a:chExt cx="0" cy="0"/>
        </a:xfrm>
      </p:grpSpPr>
      <p:pic>
        <p:nvPicPr>
          <p:cNvPr id="1092" name="Google Shape;1092;p2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93" name="Google Shape;1093;p25"/>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25"/>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25"/>
          <p:cNvSpPr txBox="1"/>
          <p:nvPr/>
        </p:nvSpPr>
        <p:spPr>
          <a:xfrm>
            <a:off x="476250" y="551600"/>
            <a:ext cx="11239500" cy="571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【体験コーナー】最新アイテムの実機に触れてみよう！</a:t>
            </a:r>
            <a:endParaRPr sz="3200" b="1" i="0" u="none" strike="noStrike" cap="none">
              <a:solidFill>
                <a:srgbClr val="003366"/>
              </a:solidFill>
              <a:latin typeface="Noto Sans JP"/>
              <a:ea typeface="Noto Sans JP"/>
              <a:cs typeface="Noto Sans JP"/>
              <a:sym typeface="Noto Sans JP"/>
            </a:endParaRPr>
          </a:p>
        </p:txBody>
      </p:sp>
      <p:grpSp>
        <p:nvGrpSpPr>
          <p:cNvPr id="1096" name="Google Shape;1096;p25"/>
          <p:cNvGrpSpPr/>
          <p:nvPr/>
        </p:nvGrpSpPr>
        <p:grpSpPr>
          <a:xfrm>
            <a:off x="528667" y="1817860"/>
            <a:ext cx="11239500" cy="2404688"/>
            <a:chOff x="528667" y="1381125"/>
            <a:chExt cx="11239500" cy="1006345"/>
          </a:xfrm>
        </p:grpSpPr>
        <p:sp>
          <p:nvSpPr>
            <p:cNvPr id="1097" name="Google Shape;1097;p25"/>
            <p:cNvSpPr/>
            <p:nvPr/>
          </p:nvSpPr>
          <p:spPr>
            <a:xfrm>
              <a:off x="528667" y="1595871"/>
              <a:ext cx="11239500" cy="571500"/>
            </a:xfrm>
            <a:prstGeom prst="roundRect">
              <a:avLst>
                <a:gd name="adj" fmla="val 16666"/>
              </a:avLst>
            </a:prstGeom>
            <a:solidFill>
              <a:srgbClr val="F0F9FF"/>
            </a:solidFill>
            <a:ln w="9525" cap="flat" cmpd="sng">
              <a:solidFill>
                <a:srgbClr val="BAE6F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25"/>
            <p:cNvSpPr txBox="1"/>
            <p:nvPr/>
          </p:nvSpPr>
          <p:spPr>
            <a:xfrm>
              <a:off x="719167" y="1381125"/>
              <a:ext cx="10858500" cy="100634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rgbClr val="0C4A6E"/>
                  </a:solidFill>
                  <a:latin typeface="Noto Sans JP"/>
                  <a:ea typeface="Noto Sans JP"/>
                  <a:cs typeface="Noto Sans JP"/>
                  <a:sym typeface="Noto Sans JP"/>
                </a:rPr>
                <a:t>本日の紹介は以上となりますが、</a:t>
              </a:r>
              <a:endParaRPr sz="16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rgbClr val="0C4A6E"/>
                  </a:solidFill>
                  <a:latin typeface="Noto Sans JP"/>
                  <a:ea typeface="Noto Sans JP"/>
                  <a:cs typeface="Noto Sans JP"/>
                  <a:sym typeface="Noto Sans JP"/>
                </a:rPr>
                <a:t>この後、ご紹介した熱中症対策グッズ、上枠付き脚立・足場台</a:t>
              </a:r>
              <a:endParaRPr sz="1600" b="0" i="0" u="none" strike="noStrike" cap="none">
                <a:solidFill>
                  <a:srgbClr val="0C4A6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rgbClr val="0C4A6E"/>
                  </a:solidFill>
                  <a:latin typeface="Noto Sans JP"/>
                  <a:ea typeface="Noto Sans JP"/>
                  <a:cs typeface="Noto Sans JP"/>
                  <a:sym typeface="Noto Sans JP"/>
                </a:rPr>
                <a:t>を実際に体験していただきます。</a:t>
              </a:r>
              <a:endParaRPr sz="1600" b="0" i="0" u="none" strike="noStrike" cap="none">
                <a:solidFill>
                  <a:srgbClr val="0C4A6E"/>
                </a:solidFill>
                <a:latin typeface="Noto Sans JP"/>
                <a:ea typeface="Noto Sans JP"/>
                <a:cs typeface="Noto Sans JP"/>
                <a:sym typeface="Noto Sans JP"/>
              </a:endParaRPr>
            </a:p>
          </p:txBody>
        </p:sp>
      </p:grpSp>
      <p:sp>
        <p:nvSpPr>
          <p:cNvPr id="1099" name="Google Shape;1099;p25"/>
          <p:cNvSpPr txBox="1"/>
          <p:nvPr/>
        </p:nvSpPr>
        <p:spPr>
          <a:xfrm>
            <a:off x="476250" y="5268035"/>
            <a:ext cx="11239500" cy="839906"/>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rgbClr val="003366"/>
                </a:solidFill>
                <a:latin typeface="Noto Sans JP"/>
                <a:ea typeface="Noto Sans JP"/>
                <a:cs typeface="Noto Sans JP"/>
                <a:sym typeface="Noto Sans JP"/>
              </a:rPr>
              <a:t>ぜひ、ご自身の手で効果を実感し、今年の夏を乗り切る「最適なアイテム」を見つけてください！</a:t>
            </a:r>
            <a:endParaRPr sz="1600" b="1" i="0" u="none" strike="noStrike" cap="none">
              <a:solidFill>
                <a:srgbClr val="003366"/>
              </a:solidFill>
              <a:latin typeface="Noto Sans JP"/>
              <a:ea typeface="Noto Sans JP"/>
              <a:cs typeface="Noto Sans JP"/>
              <a:sym typeface="Noto Sans J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pic>
        <p:nvPicPr>
          <p:cNvPr id="400" name="Google Shape;400;p4"/>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401" name="Google Shape;401;p4"/>
          <p:cNvGrpSpPr/>
          <p:nvPr/>
        </p:nvGrpSpPr>
        <p:grpSpPr>
          <a:xfrm>
            <a:off x="0" y="0"/>
            <a:ext cx="12192000" cy="190575"/>
            <a:chOff x="0" y="0"/>
            <a:chExt cx="12192000" cy="190575"/>
          </a:xfrm>
        </p:grpSpPr>
        <p:sp>
          <p:nvSpPr>
            <p:cNvPr id="402" name="Google Shape;402;p4"/>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4"/>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4" name="Google Shape;404;p4"/>
          <p:cNvSpPr txBox="1"/>
          <p:nvPr/>
        </p:nvSpPr>
        <p:spPr>
          <a:xfrm>
            <a:off x="762000" y="571500"/>
            <a:ext cx="106680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低層住宅現場は、熱中症リスクの塊です</a:t>
            </a:r>
            <a:endParaRPr sz="3200" b="1" i="0" u="none" strike="noStrike" cap="none">
              <a:solidFill>
                <a:srgbClr val="003366"/>
              </a:solidFill>
              <a:latin typeface="Noto Sans JP"/>
              <a:ea typeface="Noto Sans JP"/>
              <a:cs typeface="Noto Sans JP"/>
              <a:sym typeface="Noto Sans JP"/>
            </a:endParaRPr>
          </a:p>
        </p:txBody>
      </p:sp>
      <p:grpSp>
        <p:nvGrpSpPr>
          <p:cNvPr id="405" name="Google Shape;405;p4"/>
          <p:cNvGrpSpPr/>
          <p:nvPr/>
        </p:nvGrpSpPr>
        <p:grpSpPr>
          <a:xfrm>
            <a:off x="762000" y="1524000"/>
            <a:ext cx="10649100" cy="2857500"/>
            <a:chOff x="762000" y="1524000"/>
            <a:chExt cx="10649100" cy="2857500"/>
          </a:xfrm>
        </p:grpSpPr>
        <p:sp>
          <p:nvSpPr>
            <p:cNvPr id="406" name="Google Shape;406;p4"/>
            <p:cNvSpPr/>
            <p:nvPr/>
          </p:nvSpPr>
          <p:spPr>
            <a:xfrm>
              <a:off x="762000" y="1524000"/>
              <a:ext cx="3295800" cy="2857500"/>
            </a:xfrm>
            <a:prstGeom prst="roundRect">
              <a:avLst>
                <a:gd name="adj" fmla="val 5000"/>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4"/>
            <p:cNvSpPr txBox="1"/>
            <p:nvPr/>
          </p:nvSpPr>
          <p:spPr>
            <a:xfrm>
              <a:off x="952500" y="2368174"/>
              <a:ext cx="2914800" cy="161697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3366"/>
                  </a:solidFill>
                  <a:latin typeface="Noto Sans JP"/>
                  <a:ea typeface="Noto Sans JP"/>
                  <a:cs typeface="Noto Sans JP"/>
                  <a:sym typeface="Noto Sans JP"/>
                </a:rPr>
                <a:t>日陰がない</a:t>
              </a:r>
              <a:endParaRPr sz="20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1125"/>
                </a:spcBef>
                <a:spcAft>
                  <a:spcPts val="0"/>
                </a:spcAft>
                <a:buClr>
                  <a:srgbClr val="000000"/>
                </a:buClr>
                <a:buSzPts val="1400"/>
                <a:buFont typeface="Arial"/>
                <a:buNone/>
              </a:pPr>
              <a:r>
                <a:rPr lang="ja-JP" sz="1400" b="1" i="0" u="none" strike="noStrike" cap="none">
                  <a:solidFill>
                    <a:srgbClr val="475569"/>
                  </a:solidFill>
                  <a:latin typeface="Noto Sans JP"/>
                  <a:ea typeface="Noto Sans JP"/>
                  <a:cs typeface="Noto Sans JP"/>
                  <a:sym typeface="Noto Sans JP"/>
                </a:rPr>
                <a:t>足場や屋根上など、直射日光を遮るものが極端に少ない。</a:t>
              </a:r>
              <a:endParaRPr sz="1400" b="1" i="0" u="none" strike="noStrike" cap="none">
                <a:solidFill>
                  <a:srgbClr val="475569"/>
                </a:solidFill>
                <a:latin typeface="Noto Sans JP"/>
                <a:ea typeface="Noto Sans JP"/>
                <a:cs typeface="Noto Sans JP"/>
                <a:sym typeface="Noto Sans JP"/>
              </a:endParaRPr>
            </a:p>
          </p:txBody>
        </p:sp>
        <p:sp>
          <p:nvSpPr>
            <p:cNvPr id="408" name="Google Shape;408;p4"/>
            <p:cNvSpPr/>
            <p:nvPr/>
          </p:nvSpPr>
          <p:spPr>
            <a:xfrm>
              <a:off x="4438650" y="1524000"/>
              <a:ext cx="3295800" cy="2857500"/>
            </a:xfrm>
            <a:prstGeom prst="roundRect">
              <a:avLst>
                <a:gd name="adj" fmla="val 5000"/>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4"/>
            <p:cNvSpPr txBox="1"/>
            <p:nvPr/>
          </p:nvSpPr>
          <p:spPr>
            <a:xfrm>
              <a:off x="4629150" y="2361347"/>
              <a:ext cx="2914800" cy="136449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3366"/>
                  </a:solidFill>
                  <a:latin typeface="Noto Sans JP"/>
                  <a:ea typeface="Noto Sans JP"/>
                  <a:cs typeface="Noto Sans JP"/>
                  <a:sym typeface="Noto Sans JP"/>
                </a:rPr>
                <a:t>風通しが悪い</a:t>
              </a:r>
              <a:endParaRPr sz="20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1125"/>
                </a:spcBef>
                <a:spcAft>
                  <a:spcPts val="0"/>
                </a:spcAft>
                <a:buClr>
                  <a:srgbClr val="000000"/>
                </a:buClr>
                <a:buSzPts val="1400"/>
                <a:buFont typeface="Arial"/>
                <a:buNone/>
              </a:pPr>
              <a:r>
                <a:rPr lang="ja-JP" sz="1400" b="1" i="0" u="none" strike="noStrike" cap="none">
                  <a:solidFill>
                    <a:srgbClr val="475569"/>
                  </a:solidFill>
                  <a:latin typeface="Noto Sans JP"/>
                  <a:ea typeface="Noto Sans JP"/>
                  <a:cs typeface="Noto Sans JP"/>
                  <a:sym typeface="Noto Sans JP"/>
                </a:rPr>
                <a:t>住宅密集地での作業や、室内造作中は風が抜けず熱がこもる。</a:t>
              </a:r>
              <a:endParaRPr sz="1400" b="1" i="0" u="none" strike="noStrike" cap="none">
                <a:solidFill>
                  <a:srgbClr val="475569"/>
                </a:solidFill>
                <a:latin typeface="Noto Sans JP"/>
                <a:ea typeface="Noto Sans JP"/>
                <a:cs typeface="Noto Sans JP"/>
                <a:sym typeface="Noto Sans JP"/>
              </a:endParaRPr>
            </a:p>
          </p:txBody>
        </p:sp>
        <p:sp>
          <p:nvSpPr>
            <p:cNvPr id="410" name="Google Shape;410;p4"/>
            <p:cNvSpPr/>
            <p:nvPr/>
          </p:nvSpPr>
          <p:spPr>
            <a:xfrm>
              <a:off x="8115300" y="1524000"/>
              <a:ext cx="3295800" cy="2857500"/>
            </a:xfrm>
            <a:prstGeom prst="roundRect">
              <a:avLst>
                <a:gd name="adj" fmla="val 5000"/>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4"/>
            <p:cNvSpPr txBox="1"/>
            <p:nvPr/>
          </p:nvSpPr>
          <p:spPr>
            <a:xfrm>
              <a:off x="8305800" y="2347702"/>
              <a:ext cx="2914800" cy="123825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3366"/>
                  </a:solidFill>
                  <a:latin typeface="Noto Sans JP"/>
                  <a:ea typeface="Noto Sans JP"/>
                  <a:cs typeface="Noto Sans JP"/>
                  <a:sym typeface="Noto Sans JP"/>
                </a:rPr>
                <a:t>照り返し</a:t>
              </a:r>
              <a:endParaRPr sz="20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1125"/>
                </a:spcBef>
                <a:spcAft>
                  <a:spcPts val="0"/>
                </a:spcAft>
                <a:buClr>
                  <a:srgbClr val="000000"/>
                </a:buClr>
                <a:buSzPts val="1400"/>
                <a:buFont typeface="Arial"/>
                <a:buNone/>
              </a:pPr>
              <a:r>
                <a:rPr lang="ja-JP" sz="1400" b="1" i="0" u="none" strike="noStrike" cap="none">
                  <a:solidFill>
                    <a:schemeClr val="dk1"/>
                  </a:solidFill>
                  <a:latin typeface="Noto Sans JP"/>
                  <a:ea typeface="Noto Sans JP"/>
                  <a:cs typeface="Noto Sans JP"/>
                  <a:sym typeface="Noto Sans JP"/>
                </a:rPr>
                <a:t>基礎コンクリートやアスファルトからの強力な輻射熱。</a:t>
              </a:r>
              <a:endParaRPr sz="1400" b="1" i="0" u="none" strike="noStrike" cap="none">
                <a:solidFill>
                  <a:schemeClr val="dk1"/>
                </a:solidFill>
                <a:latin typeface="Noto Sans JP"/>
                <a:ea typeface="Noto Sans JP"/>
                <a:cs typeface="Noto Sans JP"/>
                <a:sym typeface="Noto Sans JP"/>
              </a:endParaRPr>
            </a:p>
          </p:txBody>
        </p:sp>
      </p:grpSp>
      <p:grpSp>
        <p:nvGrpSpPr>
          <p:cNvPr id="412" name="Google Shape;412;p4"/>
          <p:cNvGrpSpPr/>
          <p:nvPr/>
        </p:nvGrpSpPr>
        <p:grpSpPr>
          <a:xfrm>
            <a:off x="762000" y="4953000"/>
            <a:ext cx="10668000" cy="1143000"/>
            <a:chOff x="762000" y="4953000"/>
            <a:chExt cx="10668000" cy="1143000"/>
          </a:xfrm>
        </p:grpSpPr>
        <p:sp>
          <p:nvSpPr>
            <p:cNvPr id="413" name="Google Shape;413;p4"/>
            <p:cNvSpPr/>
            <p:nvPr/>
          </p:nvSpPr>
          <p:spPr>
            <a:xfrm>
              <a:off x="762000" y="4953000"/>
              <a:ext cx="10668000" cy="1143000"/>
            </a:xfrm>
            <a:prstGeom prst="roundRect">
              <a:avLst>
                <a:gd name="adj" fmla="val 8333"/>
              </a:avLst>
            </a:prstGeom>
            <a:solidFill>
              <a:srgbClr val="FFF4F4"/>
            </a:solidFill>
            <a:ln w="19050" cap="flat" cmpd="sng">
              <a:solidFill>
                <a:srgbClr val="D32F2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4"/>
            <p:cNvSpPr txBox="1"/>
            <p:nvPr/>
          </p:nvSpPr>
          <p:spPr>
            <a:xfrm>
              <a:off x="1047750" y="4953000"/>
              <a:ext cx="10096500" cy="1143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rgbClr val="D32F2F"/>
                  </a:solidFill>
                  <a:latin typeface="Noto Sans JP"/>
                  <a:ea typeface="Noto Sans JP"/>
                  <a:cs typeface="Noto Sans JP"/>
                  <a:sym typeface="Noto Sans JP"/>
                </a:rPr>
                <a:t>だからこそ、大規模現場以上に</a:t>
              </a:r>
              <a:br>
                <a:rPr lang="ja-JP" sz="2400" b="1" i="0" u="none" strike="noStrike" cap="none">
                  <a:solidFill>
                    <a:srgbClr val="D32F2F"/>
                  </a:solidFill>
                  <a:latin typeface="Noto Sans JP"/>
                  <a:ea typeface="Noto Sans JP"/>
                  <a:cs typeface="Noto Sans JP"/>
                  <a:sym typeface="Noto Sans JP"/>
                </a:rPr>
              </a:br>
              <a:r>
                <a:rPr lang="ja-JP" sz="2400" b="1" i="0" u="none" strike="noStrike" cap="none">
                  <a:solidFill>
                    <a:srgbClr val="D32F2F"/>
                  </a:solidFill>
                  <a:latin typeface="Noto Sans JP"/>
                  <a:ea typeface="Noto Sans JP"/>
                  <a:cs typeface="Noto Sans JP"/>
                  <a:sym typeface="Noto Sans JP"/>
                </a:rPr>
                <a:t>「個人の対策」と「休憩所の工夫」が必須です！</a:t>
              </a:r>
              <a:endParaRPr sz="2400" b="1" i="0" u="none" strike="noStrike" cap="none">
                <a:solidFill>
                  <a:srgbClr val="D32F2F"/>
                </a:solidFill>
                <a:latin typeface="Noto Sans JP"/>
                <a:ea typeface="Noto Sans JP"/>
                <a:cs typeface="Noto Sans JP"/>
                <a:sym typeface="Noto Sans JP"/>
              </a:endParaRPr>
            </a:p>
          </p:txBody>
        </p:sp>
      </p:grpSp>
      <p:sp>
        <p:nvSpPr>
          <p:cNvPr id="415" name="Google Shape;415;p4"/>
          <p:cNvSpPr/>
          <p:nvPr/>
        </p:nvSpPr>
        <p:spPr>
          <a:xfrm>
            <a:off x="762000" y="6477000"/>
            <a:ext cx="10668000" cy="9600"/>
          </a:xfrm>
          <a:prstGeom prst="rect">
            <a:avLst/>
          </a:prstGeom>
          <a:solidFill>
            <a:srgbClr val="DDDDD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6" name="Google Shape;416;p4"/>
          <p:cNvPicPr preferRelativeResize="0"/>
          <p:nvPr/>
        </p:nvPicPr>
        <p:blipFill rotWithShape="1">
          <a:blip r:embed="rId4">
            <a:alphaModFix/>
          </a:blip>
          <a:srcRect/>
          <a:stretch/>
        </p:blipFill>
        <p:spPr>
          <a:xfrm>
            <a:off x="1946965" y="1560567"/>
            <a:ext cx="925869" cy="687790"/>
          </a:xfrm>
          <a:prstGeom prst="rect">
            <a:avLst/>
          </a:prstGeom>
          <a:noFill/>
          <a:ln>
            <a:noFill/>
          </a:ln>
        </p:spPr>
      </p:pic>
      <p:pic>
        <p:nvPicPr>
          <p:cNvPr id="417" name="Google Shape;417;p4"/>
          <p:cNvPicPr preferRelativeResize="0"/>
          <p:nvPr/>
        </p:nvPicPr>
        <p:blipFill rotWithShape="1">
          <a:blip r:embed="rId5">
            <a:alphaModFix/>
          </a:blip>
          <a:srcRect/>
          <a:stretch/>
        </p:blipFill>
        <p:spPr>
          <a:xfrm>
            <a:off x="5633800" y="1634384"/>
            <a:ext cx="714840" cy="536129"/>
          </a:xfrm>
          <a:prstGeom prst="rect">
            <a:avLst/>
          </a:prstGeom>
          <a:noFill/>
          <a:ln>
            <a:noFill/>
          </a:ln>
        </p:spPr>
      </p:pic>
      <p:pic>
        <p:nvPicPr>
          <p:cNvPr id="418" name="Google Shape;418;p4"/>
          <p:cNvPicPr preferRelativeResize="0"/>
          <p:nvPr/>
        </p:nvPicPr>
        <p:blipFill rotWithShape="1">
          <a:blip r:embed="rId6">
            <a:alphaModFix/>
          </a:blip>
          <a:srcRect/>
          <a:stretch/>
        </p:blipFill>
        <p:spPr>
          <a:xfrm>
            <a:off x="9519882" y="1709842"/>
            <a:ext cx="497571" cy="49757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p3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05" name="Google Shape;1105;p36"/>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36"/>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36"/>
          <p:cNvSpPr txBox="1"/>
          <p:nvPr/>
        </p:nvSpPr>
        <p:spPr>
          <a:xfrm>
            <a:off x="476250" y="428625"/>
            <a:ext cx="11239500" cy="571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自分の体を守ることは、家族と仲間の生活を守ること</a:t>
            </a:r>
            <a:endParaRPr sz="3200" b="1" i="0" u="none" strike="noStrike" cap="none">
              <a:solidFill>
                <a:srgbClr val="003366"/>
              </a:solidFill>
              <a:latin typeface="Noto Sans JP"/>
              <a:ea typeface="Noto Sans JP"/>
              <a:cs typeface="Noto Sans JP"/>
              <a:sym typeface="Noto Sans JP"/>
            </a:endParaRPr>
          </a:p>
        </p:txBody>
      </p:sp>
      <p:sp>
        <p:nvSpPr>
          <p:cNvPr id="1108" name="Google Shape;1108;p36"/>
          <p:cNvSpPr/>
          <p:nvPr/>
        </p:nvSpPr>
        <p:spPr>
          <a:xfrm>
            <a:off x="476250" y="1333500"/>
            <a:ext cx="11239500" cy="4762500"/>
          </a:xfrm>
          <a:prstGeom prst="roundRect">
            <a:avLst>
              <a:gd name="adj" fmla="val 4000"/>
            </a:avLst>
          </a:prstGeom>
          <a:solidFill>
            <a:srgbClr val="FFFFFF">
              <a:alpha val="90196"/>
            </a:srgbClr>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36"/>
          <p:cNvSpPr txBox="1"/>
          <p:nvPr/>
        </p:nvSpPr>
        <p:spPr>
          <a:xfrm>
            <a:off x="952500" y="1809750"/>
            <a:ext cx="10287000" cy="38100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rgbClr val="0C4A6E"/>
                </a:solidFill>
                <a:latin typeface="Noto Sans JP"/>
                <a:ea typeface="Noto Sans JP"/>
                <a:cs typeface="Noto Sans JP"/>
                <a:sym typeface="Noto Sans JP"/>
              </a:rPr>
              <a:t>熱中症対策は「現場のルールだから」やるのではなく、</a:t>
            </a:r>
            <a:br>
              <a:rPr lang="ja-JP" sz="2400" b="1" i="0" u="none" strike="noStrike" cap="none">
                <a:solidFill>
                  <a:srgbClr val="0C4A6E"/>
                </a:solidFill>
                <a:latin typeface="Noto Sans JP"/>
                <a:ea typeface="Noto Sans JP"/>
                <a:cs typeface="Noto Sans JP"/>
                <a:sym typeface="Noto Sans JP"/>
              </a:rPr>
            </a:br>
            <a:r>
              <a:rPr lang="ja-JP" sz="2400" b="1" i="0" u="none" strike="noStrike" cap="none">
                <a:solidFill>
                  <a:srgbClr val="0C4A6E"/>
                </a:solidFill>
                <a:latin typeface="Noto Sans JP"/>
                <a:ea typeface="Noto Sans JP"/>
                <a:cs typeface="Noto Sans JP"/>
                <a:sym typeface="Noto Sans JP"/>
              </a:rPr>
              <a:t>自分自身の命と健康を守るために行うものです。</a:t>
            </a:r>
            <a:endParaRPr sz="2400" b="1" i="0" u="none" strike="noStrike" cap="none">
              <a:solidFill>
                <a:srgbClr val="0C4A6E"/>
              </a:solidFill>
              <a:latin typeface="Noto Sans JP"/>
              <a:ea typeface="Noto Sans JP"/>
              <a:cs typeface="Noto Sans JP"/>
              <a:sym typeface="Noto Sans JP"/>
            </a:endParaRPr>
          </a:p>
          <a:p>
            <a:pPr marL="0" marR="0" lvl="0" indent="0" algn="ctr" rtl="0">
              <a:lnSpc>
                <a:spcPct val="100000"/>
              </a:lnSpc>
              <a:spcBef>
                <a:spcPts val="2250"/>
              </a:spcBef>
              <a:spcAft>
                <a:spcPts val="0"/>
              </a:spcAft>
              <a:buClr>
                <a:srgbClr val="000000"/>
              </a:buClr>
              <a:buSzPts val="1800"/>
              <a:buFont typeface="Arial"/>
              <a:buNone/>
            </a:pPr>
            <a:r>
              <a:rPr lang="ja-JP" sz="1800" b="0" i="0" u="none" strike="noStrike" cap="none">
                <a:solidFill>
                  <a:srgbClr val="334155"/>
                </a:solidFill>
                <a:latin typeface="Noto Sans JP"/>
                <a:ea typeface="Noto Sans JP"/>
                <a:cs typeface="Noto Sans JP"/>
                <a:sym typeface="Noto Sans JP"/>
              </a:rPr>
              <a:t>今回紹介したアイテムを現場環境に合わせて賢く使い分け、</a:t>
            </a:r>
            <a:br>
              <a:rPr lang="ja-JP" sz="1800" b="0" i="0" u="none" strike="noStrike" cap="none">
                <a:solidFill>
                  <a:srgbClr val="334155"/>
                </a:solidFill>
                <a:latin typeface="Noto Sans JP"/>
                <a:ea typeface="Noto Sans JP"/>
                <a:cs typeface="Noto Sans JP"/>
                <a:sym typeface="Noto Sans JP"/>
              </a:rPr>
            </a:br>
            <a:r>
              <a:rPr lang="ja-JP" sz="1800" b="0" i="0" u="none" strike="noStrike" cap="none">
                <a:solidFill>
                  <a:srgbClr val="334155"/>
                </a:solidFill>
                <a:latin typeface="Noto Sans JP"/>
                <a:ea typeface="Noto Sans JP"/>
                <a:cs typeface="Noto Sans JP"/>
                <a:sym typeface="Noto Sans JP"/>
              </a:rPr>
              <a:t>決して無理をせず、こまめな休憩を心がけてください。</a:t>
            </a:r>
            <a:endParaRPr sz="1800" b="0" i="0" u="none" strike="noStrike" cap="none">
              <a:solidFill>
                <a:srgbClr val="334155"/>
              </a:solidFill>
              <a:latin typeface="Noto Sans JP"/>
              <a:ea typeface="Noto Sans JP"/>
              <a:cs typeface="Noto Sans JP"/>
              <a:sym typeface="Noto Sans JP"/>
            </a:endParaRPr>
          </a:p>
          <a:p>
            <a:pPr marL="0" marR="0" lvl="0" indent="0" algn="ctr" rtl="0">
              <a:lnSpc>
                <a:spcPct val="100000"/>
              </a:lnSpc>
              <a:spcBef>
                <a:spcPts val="150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今年の夏も、全員揃って無事故で、</a:t>
            </a:r>
            <a:br>
              <a:rPr lang="ja-JP" sz="2800" b="1" i="0" u="none" strike="noStrike" cap="none">
                <a:solidFill>
                  <a:srgbClr val="003366"/>
                </a:solidFill>
                <a:latin typeface="Noto Sans JP"/>
                <a:ea typeface="Noto Sans JP"/>
                <a:cs typeface="Noto Sans JP"/>
                <a:sym typeface="Noto Sans JP"/>
              </a:rPr>
            </a:br>
            <a:r>
              <a:rPr lang="ja-JP" sz="2800" b="1" i="0" u="none" strike="noStrike" cap="none">
                <a:solidFill>
                  <a:srgbClr val="003366"/>
                </a:solidFill>
                <a:latin typeface="Noto Sans JP"/>
                <a:ea typeface="Noto Sans JP"/>
                <a:cs typeface="Noto Sans JP"/>
                <a:sym typeface="Noto Sans JP"/>
              </a:rPr>
              <a:t>そして安全に乗り切りましょう。</a:t>
            </a:r>
            <a:endParaRPr sz="28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1500"/>
              </a:spcBef>
              <a:spcAft>
                <a:spcPts val="0"/>
              </a:spcAft>
              <a:buClr>
                <a:srgbClr val="000000"/>
              </a:buClr>
              <a:buSzPts val="2800"/>
              <a:buFont typeface="Arial"/>
              <a:buNone/>
            </a:pPr>
            <a:r>
              <a:rPr lang="ja-JP" sz="2800" b="1" i="0" u="none" strike="noStrike" cap="none">
                <a:solidFill>
                  <a:srgbClr val="003366"/>
                </a:solidFill>
                <a:latin typeface="Noto Sans JP"/>
                <a:ea typeface="Noto Sans JP"/>
                <a:cs typeface="Noto Sans JP"/>
                <a:sym typeface="Noto Sans JP"/>
              </a:rPr>
              <a:t>ご安全に！</a:t>
            </a:r>
            <a:endParaRPr sz="2800" b="1" i="0" u="none" strike="noStrike" cap="none">
              <a:solidFill>
                <a:srgbClr val="003366"/>
              </a:solidFill>
              <a:latin typeface="Noto Sans JP"/>
              <a:ea typeface="Noto Sans JP"/>
              <a:cs typeface="Noto Sans JP"/>
              <a:sym typeface="Noto Sans J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2"/>
        <p:cNvGrpSpPr/>
        <p:nvPr/>
      </p:nvGrpSpPr>
      <p:grpSpPr>
        <a:xfrm>
          <a:off x="0" y="0"/>
          <a:ext cx="0" cy="0"/>
          <a:chOff x="0" y="0"/>
          <a:chExt cx="0" cy="0"/>
        </a:xfrm>
      </p:grpSpPr>
      <p:pic>
        <p:nvPicPr>
          <p:cNvPr id="423" name="Google Shape;423;p5"/>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424" name="Google Shape;424;p5"/>
          <p:cNvGrpSpPr/>
          <p:nvPr/>
        </p:nvGrpSpPr>
        <p:grpSpPr>
          <a:xfrm>
            <a:off x="0" y="0"/>
            <a:ext cx="12192000" cy="190575"/>
            <a:chOff x="0" y="0"/>
            <a:chExt cx="12192000" cy="190575"/>
          </a:xfrm>
        </p:grpSpPr>
        <p:sp>
          <p:nvSpPr>
            <p:cNvPr id="425" name="Google Shape;425;p5"/>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5"/>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7" name="Google Shape;427;p5"/>
          <p:cNvSpPr txBox="1"/>
          <p:nvPr/>
        </p:nvSpPr>
        <p:spPr>
          <a:xfrm>
            <a:off x="762000" y="476250"/>
            <a:ext cx="106680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熱中症は「突然」やってくる</a:t>
            </a:r>
            <a:endParaRPr sz="3200" b="1" i="0" u="none" strike="noStrike" cap="none">
              <a:solidFill>
                <a:srgbClr val="003366"/>
              </a:solidFill>
              <a:latin typeface="Noto Sans JP"/>
              <a:ea typeface="Noto Sans JP"/>
              <a:cs typeface="Noto Sans JP"/>
              <a:sym typeface="Noto Sans JP"/>
            </a:endParaRPr>
          </a:p>
        </p:txBody>
      </p:sp>
      <p:grpSp>
        <p:nvGrpSpPr>
          <p:cNvPr id="428" name="Google Shape;428;p5"/>
          <p:cNvGrpSpPr/>
          <p:nvPr/>
        </p:nvGrpSpPr>
        <p:grpSpPr>
          <a:xfrm>
            <a:off x="762000" y="1333500"/>
            <a:ext cx="5272442" cy="1428900"/>
            <a:chOff x="762000" y="1333500"/>
            <a:chExt cx="5272442" cy="1428900"/>
          </a:xfrm>
        </p:grpSpPr>
        <p:sp>
          <p:nvSpPr>
            <p:cNvPr id="429" name="Google Shape;429;p5"/>
            <p:cNvSpPr/>
            <p:nvPr/>
          </p:nvSpPr>
          <p:spPr>
            <a:xfrm>
              <a:off x="762000" y="1333500"/>
              <a:ext cx="5191200" cy="1428900"/>
            </a:xfrm>
            <a:prstGeom prst="roundRect">
              <a:avLst>
                <a:gd name="adj" fmla="val 6666"/>
              </a:avLst>
            </a:prstGeom>
            <a:solidFill>
              <a:srgbClr val="FFF4F4"/>
            </a:solidFill>
            <a:ln w="19050" cap="flat" cmpd="sng">
              <a:solidFill>
                <a:srgbClr val="D32F2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5"/>
            <p:cNvSpPr txBox="1"/>
            <p:nvPr/>
          </p:nvSpPr>
          <p:spPr>
            <a:xfrm>
              <a:off x="1619250" y="1476375"/>
              <a:ext cx="4415192" cy="10479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rgbClr val="D32F2F"/>
                  </a:solidFill>
                  <a:latin typeface="Noto Sans JP"/>
                  <a:ea typeface="Noto Sans JP"/>
                  <a:cs typeface="Noto Sans JP"/>
                  <a:sym typeface="Noto Sans JP"/>
                </a:rPr>
                <a:t>危険信号（Ⅰ度）</a:t>
              </a:r>
              <a:endParaRPr sz="2000" b="1" i="0" u="none" strike="noStrike" cap="none">
                <a:solidFill>
                  <a:srgbClr val="D32F2F"/>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600"/>
                <a:buFont typeface="Arial"/>
                <a:buNone/>
              </a:pPr>
              <a:r>
                <a:rPr lang="ja-JP" sz="1600" b="0" i="0" u="none" strike="noStrike" cap="none">
                  <a:solidFill>
                    <a:srgbClr val="000000"/>
                  </a:solidFill>
                  <a:latin typeface="Noto Sans JP"/>
                  <a:ea typeface="Noto Sans JP"/>
                  <a:cs typeface="Noto Sans JP"/>
                  <a:sym typeface="Noto Sans JP"/>
                </a:rPr>
                <a:t>めまい、立ちくらみ、手足のしびれを感じたらすぐに対処が必要です。</a:t>
              </a:r>
              <a:endParaRPr sz="1600" b="0" i="0" u="none" strike="noStrike" cap="none">
                <a:solidFill>
                  <a:srgbClr val="000000"/>
                </a:solidFill>
                <a:latin typeface="Noto Sans JP"/>
                <a:ea typeface="Noto Sans JP"/>
                <a:cs typeface="Noto Sans JP"/>
                <a:sym typeface="Noto Sans JP"/>
              </a:endParaRPr>
            </a:p>
          </p:txBody>
        </p:sp>
      </p:grpSp>
      <p:grpSp>
        <p:nvGrpSpPr>
          <p:cNvPr id="431" name="Google Shape;431;p5"/>
          <p:cNvGrpSpPr/>
          <p:nvPr/>
        </p:nvGrpSpPr>
        <p:grpSpPr>
          <a:xfrm>
            <a:off x="6238875" y="1333500"/>
            <a:ext cx="5191200" cy="1428900"/>
            <a:chOff x="6238875" y="1333500"/>
            <a:chExt cx="5191200" cy="1428900"/>
          </a:xfrm>
        </p:grpSpPr>
        <p:sp>
          <p:nvSpPr>
            <p:cNvPr id="432" name="Google Shape;432;p5"/>
            <p:cNvSpPr/>
            <p:nvPr/>
          </p:nvSpPr>
          <p:spPr>
            <a:xfrm>
              <a:off x="6238875" y="1333500"/>
              <a:ext cx="5191200" cy="1428900"/>
            </a:xfrm>
            <a:prstGeom prst="roundRect">
              <a:avLst>
                <a:gd name="adj" fmla="val 6666"/>
              </a:avLst>
            </a:prstGeom>
            <a:solidFill>
              <a:srgbClr val="FFF4F4"/>
            </a:solidFill>
            <a:ln w="19050" cap="flat" cmpd="sng">
              <a:solidFill>
                <a:srgbClr val="D32F2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5"/>
            <p:cNvSpPr txBox="1"/>
            <p:nvPr/>
          </p:nvSpPr>
          <p:spPr>
            <a:xfrm>
              <a:off x="7096125" y="1476375"/>
              <a:ext cx="4238700" cy="10479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rgbClr val="D32F2F"/>
                  </a:solidFill>
                  <a:latin typeface="Noto Sans JP"/>
                  <a:ea typeface="Noto Sans JP"/>
                  <a:cs typeface="Noto Sans JP"/>
                  <a:sym typeface="Noto Sans JP"/>
                </a:rPr>
                <a:t>一歩手前（Ⅱ度）</a:t>
              </a:r>
              <a:endParaRPr sz="2000" b="1" i="0" u="none" strike="noStrike" cap="none">
                <a:solidFill>
                  <a:srgbClr val="D32F2F"/>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600"/>
                <a:buFont typeface="Arial"/>
                <a:buNone/>
              </a:pPr>
              <a:r>
                <a:rPr lang="ja-JP" sz="1600" b="0" i="0" u="none" strike="noStrike" cap="none">
                  <a:solidFill>
                    <a:srgbClr val="000000"/>
                  </a:solidFill>
                  <a:latin typeface="Noto Sans JP"/>
                  <a:ea typeface="Noto Sans JP"/>
                  <a:cs typeface="Noto Sans JP"/>
                  <a:sym typeface="Noto Sans JP"/>
                </a:rPr>
                <a:t>頭痛、吐き気、だるさを感じたら、</a:t>
              </a:r>
              <a:endParaRPr sz="16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375"/>
                </a:spcBef>
                <a:spcAft>
                  <a:spcPts val="0"/>
                </a:spcAft>
                <a:buClr>
                  <a:srgbClr val="000000"/>
                </a:buClr>
                <a:buSzPts val="1600"/>
                <a:buFont typeface="Arial"/>
                <a:buNone/>
              </a:pPr>
              <a:r>
                <a:rPr lang="ja-JP" sz="1600" b="0" i="0" u="none" strike="noStrike" cap="none">
                  <a:solidFill>
                    <a:srgbClr val="000000"/>
                  </a:solidFill>
                  <a:latin typeface="Noto Sans JP"/>
                  <a:ea typeface="Noto Sans JP"/>
                  <a:cs typeface="Noto Sans JP"/>
                  <a:sym typeface="Noto Sans JP"/>
                </a:rPr>
                <a:t>すでに自力で動けなくなる寸前です。</a:t>
              </a:r>
              <a:endParaRPr sz="1600" b="0" i="0" u="none" strike="noStrike" cap="none">
                <a:solidFill>
                  <a:srgbClr val="000000"/>
                </a:solidFill>
                <a:latin typeface="Noto Sans JP"/>
                <a:ea typeface="Noto Sans JP"/>
                <a:cs typeface="Noto Sans JP"/>
                <a:sym typeface="Noto Sans JP"/>
              </a:endParaRPr>
            </a:p>
          </p:txBody>
        </p:sp>
      </p:grpSp>
      <p:grpSp>
        <p:nvGrpSpPr>
          <p:cNvPr id="434" name="Google Shape;434;p5"/>
          <p:cNvGrpSpPr/>
          <p:nvPr/>
        </p:nvGrpSpPr>
        <p:grpSpPr>
          <a:xfrm>
            <a:off x="762000" y="3048000"/>
            <a:ext cx="10668000" cy="1905000"/>
            <a:chOff x="762000" y="3048000"/>
            <a:chExt cx="10668000" cy="1905000"/>
          </a:xfrm>
        </p:grpSpPr>
        <p:sp>
          <p:nvSpPr>
            <p:cNvPr id="435" name="Google Shape;435;p5"/>
            <p:cNvSpPr/>
            <p:nvPr/>
          </p:nvSpPr>
          <p:spPr>
            <a:xfrm>
              <a:off x="762000" y="3048000"/>
              <a:ext cx="10668000" cy="1905000"/>
            </a:xfrm>
            <a:prstGeom prst="roundRect">
              <a:avLst>
                <a:gd name="adj" fmla="val 7500"/>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5"/>
            <p:cNvSpPr txBox="1"/>
            <p:nvPr/>
          </p:nvSpPr>
          <p:spPr>
            <a:xfrm>
              <a:off x="1047750" y="3238500"/>
              <a:ext cx="10096500" cy="15240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rgbClr val="D32F2F"/>
                  </a:solidFill>
                  <a:latin typeface="Noto Sans JP"/>
                  <a:ea typeface="Noto Sans JP"/>
                  <a:cs typeface="Noto Sans JP"/>
                  <a:sym typeface="Noto Sans JP"/>
                </a:rPr>
                <a:t>深刻なダメージと最悪の事態</a:t>
              </a:r>
              <a:endParaRPr sz="2200" b="1" i="0" u="none" strike="noStrike" cap="none">
                <a:solidFill>
                  <a:srgbClr val="D32F2F"/>
                </a:solidFill>
                <a:latin typeface="Noto Sans JP"/>
                <a:ea typeface="Noto Sans JP"/>
                <a:cs typeface="Noto Sans JP"/>
                <a:sym typeface="Noto Sans JP"/>
              </a:endParaRPr>
            </a:p>
            <a:p>
              <a:pPr marL="0" marR="0" lvl="0" indent="0" algn="l" rtl="0">
                <a:lnSpc>
                  <a:spcPct val="100000"/>
                </a:lnSpc>
                <a:spcBef>
                  <a:spcPts val="1500"/>
                </a:spcBef>
                <a:spcAft>
                  <a:spcPts val="0"/>
                </a:spcAft>
                <a:buClr>
                  <a:srgbClr val="000000"/>
                </a:buClr>
                <a:buSzPts val="1800"/>
                <a:buFont typeface="Arial"/>
                <a:buNone/>
              </a:pPr>
              <a:r>
                <a:rPr lang="ja-JP" sz="1800" b="0" i="0" u="none" strike="noStrike" cap="none">
                  <a:solidFill>
                    <a:srgbClr val="333333"/>
                  </a:solidFill>
                  <a:latin typeface="Noto Sans JP"/>
                  <a:ea typeface="Noto Sans JP"/>
                  <a:cs typeface="Noto Sans JP"/>
                  <a:sym typeface="Noto Sans JP"/>
                </a:rPr>
                <a:t>熱中症は脳や内臓に深刻なダメージを残すこともあり、最悪の場合は命を落とします。</a:t>
              </a:r>
              <a:endParaRPr sz="1800" b="0" i="0" u="none" strike="noStrike" cap="none">
                <a:solidFill>
                  <a:srgbClr val="333333"/>
                </a:solidFill>
                <a:latin typeface="Noto Sans JP"/>
                <a:ea typeface="Noto Sans JP"/>
                <a:cs typeface="Noto Sans JP"/>
                <a:sym typeface="Noto Sans JP"/>
              </a:endParaRPr>
            </a:p>
          </p:txBody>
        </p:sp>
      </p:grpSp>
      <p:grpSp>
        <p:nvGrpSpPr>
          <p:cNvPr id="437" name="Google Shape;437;p5"/>
          <p:cNvGrpSpPr/>
          <p:nvPr/>
        </p:nvGrpSpPr>
        <p:grpSpPr>
          <a:xfrm>
            <a:off x="762000" y="5143500"/>
            <a:ext cx="10668000" cy="1143000"/>
            <a:chOff x="762000" y="5143500"/>
            <a:chExt cx="10668000" cy="1143000"/>
          </a:xfrm>
        </p:grpSpPr>
        <p:sp>
          <p:nvSpPr>
            <p:cNvPr id="438" name="Google Shape;438;p5"/>
            <p:cNvSpPr/>
            <p:nvPr/>
          </p:nvSpPr>
          <p:spPr>
            <a:xfrm>
              <a:off x="762000" y="5143500"/>
              <a:ext cx="10668000" cy="1143000"/>
            </a:xfrm>
            <a:prstGeom prst="roundRect">
              <a:avLst>
                <a:gd name="adj" fmla="val 8333"/>
              </a:avLst>
            </a:prstGeom>
            <a:solidFill>
              <a:srgbClr val="FFF4F4"/>
            </a:solidFill>
            <a:ln w="19050" cap="flat" cmpd="sng">
              <a:solidFill>
                <a:srgbClr val="D32F2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5"/>
            <p:cNvSpPr txBox="1"/>
            <p:nvPr/>
          </p:nvSpPr>
          <p:spPr>
            <a:xfrm>
              <a:off x="1047750" y="5238750"/>
              <a:ext cx="10096500" cy="952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D32F2F"/>
                  </a:solidFill>
                  <a:latin typeface="Noto Sans JP"/>
                  <a:ea typeface="Noto Sans JP"/>
                  <a:cs typeface="Noto Sans JP"/>
                  <a:sym typeface="Noto Sans JP"/>
                </a:rPr>
                <a:t>墜落・転落などの二次災害リスクも跳ね上がります！</a:t>
              </a:r>
              <a:endParaRPr sz="2000" b="1" i="0" u="none" strike="noStrike" cap="none">
                <a:solidFill>
                  <a:srgbClr val="D32F2F"/>
                </a:solidFill>
                <a:latin typeface="Noto Sans JP"/>
                <a:ea typeface="Noto Sans JP"/>
                <a:cs typeface="Noto Sans JP"/>
                <a:sym typeface="Noto Sans JP"/>
              </a:endParaRPr>
            </a:p>
          </p:txBody>
        </p:sp>
      </p:grpSp>
      <p:sp>
        <p:nvSpPr>
          <p:cNvPr id="440" name="Google Shape;440;p5"/>
          <p:cNvSpPr/>
          <p:nvPr/>
        </p:nvSpPr>
        <p:spPr>
          <a:xfrm>
            <a:off x="762000" y="6477000"/>
            <a:ext cx="10668000" cy="9600"/>
          </a:xfrm>
          <a:prstGeom prst="rect">
            <a:avLst/>
          </a:prstGeom>
          <a:solidFill>
            <a:srgbClr val="DDDDD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1" name="Google Shape;441;p5"/>
          <p:cNvPicPr preferRelativeResize="0"/>
          <p:nvPr/>
        </p:nvPicPr>
        <p:blipFill rotWithShape="1">
          <a:blip r:embed="rId4">
            <a:alphaModFix/>
          </a:blip>
          <a:srcRect/>
          <a:stretch/>
        </p:blipFill>
        <p:spPr>
          <a:xfrm>
            <a:off x="961745" y="1796996"/>
            <a:ext cx="576263" cy="501907"/>
          </a:xfrm>
          <a:prstGeom prst="rect">
            <a:avLst/>
          </a:prstGeom>
          <a:noFill/>
          <a:ln>
            <a:noFill/>
          </a:ln>
        </p:spPr>
      </p:pic>
      <p:pic>
        <p:nvPicPr>
          <p:cNvPr id="442" name="Google Shape;442;p5"/>
          <p:cNvPicPr preferRelativeResize="0"/>
          <p:nvPr/>
        </p:nvPicPr>
        <p:blipFill rotWithShape="1">
          <a:blip r:embed="rId5">
            <a:alphaModFix/>
          </a:blip>
          <a:srcRect/>
          <a:stretch/>
        </p:blipFill>
        <p:spPr>
          <a:xfrm>
            <a:off x="6434491" y="1747164"/>
            <a:ext cx="457201" cy="4747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6"/>
        <p:cNvGrpSpPr/>
        <p:nvPr/>
      </p:nvGrpSpPr>
      <p:grpSpPr>
        <a:xfrm>
          <a:off x="0" y="0"/>
          <a:ext cx="0" cy="0"/>
          <a:chOff x="0" y="0"/>
          <a:chExt cx="0" cy="0"/>
        </a:xfrm>
      </p:grpSpPr>
      <p:grpSp>
        <p:nvGrpSpPr>
          <p:cNvPr id="447" name="Google Shape;447;p6"/>
          <p:cNvGrpSpPr/>
          <p:nvPr/>
        </p:nvGrpSpPr>
        <p:grpSpPr>
          <a:xfrm>
            <a:off x="0" y="0"/>
            <a:ext cx="12192000" cy="1047750"/>
            <a:chOff x="0" y="0"/>
            <a:chExt cx="12192000" cy="1047750"/>
          </a:xfrm>
        </p:grpSpPr>
        <p:sp>
          <p:nvSpPr>
            <p:cNvPr id="448" name="Google Shape;448;p6"/>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6"/>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6"/>
            <p:cNvSpPr txBox="1"/>
            <p:nvPr/>
          </p:nvSpPr>
          <p:spPr>
            <a:xfrm>
              <a:off x="762000" y="476250"/>
              <a:ext cx="10668000" cy="571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「とりあえず水を飲む」だけでは足りない！</a:t>
              </a:r>
              <a:endParaRPr sz="3200" b="1" i="0" u="none" strike="noStrike" cap="none">
                <a:solidFill>
                  <a:srgbClr val="003366"/>
                </a:solidFill>
                <a:latin typeface="Noto Sans JP"/>
                <a:ea typeface="Noto Sans JP"/>
                <a:cs typeface="Noto Sans JP"/>
                <a:sym typeface="Noto Sans JP"/>
              </a:endParaRPr>
            </a:p>
          </p:txBody>
        </p:sp>
      </p:grpSp>
      <p:sp>
        <p:nvSpPr>
          <p:cNvPr id="451" name="Google Shape;451;p6"/>
          <p:cNvSpPr txBox="1"/>
          <p:nvPr/>
        </p:nvSpPr>
        <p:spPr>
          <a:xfrm>
            <a:off x="762000" y="1238250"/>
            <a:ext cx="10668000" cy="381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475569"/>
                </a:solidFill>
                <a:latin typeface="Noto Sans JP"/>
                <a:ea typeface="Noto Sans JP"/>
                <a:cs typeface="Noto Sans JP"/>
                <a:sym typeface="Noto Sans JP"/>
              </a:rPr>
              <a:t>状況に応じて対策グッズを使い分けることが重要です。</a:t>
            </a:r>
            <a:endParaRPr sz="1800" b="0" i="0" u="none" strike="noStrike" cap="none">
              <a:solidFill>
                <a:srgbClr val="475569"/>
              </a:solidFill>
              <a:latin typeface="Noto Sans JP"/>
              <a:ea typeface="Noto Sans JP"/>
              <a:cs typeface="Noto Sans JP"/>
              <a:sym typeface="Noto Sans JP"/>
            </a:endParaRPr>
          </a:p>
        </p:txBody>
      </p:sp>
      <p:grpSp>
        <p:nvGrpSpPr>
          <p:cNvPr id="452" name="Google Shape;452;p6"/>
          <p:cNvGrpSpPr/>
          <p:nvPr/>
        </p:nvGrpSpPr>
        <p:grpSpPr>
          <a:xfrm>
            <a:off x="762000" y="1905000"/>
            <a:ext cx="2476500" cy="2857500"/>
            <a:chOff x="762000" y="1905000"/>
            <a:chExt cx="2476500" cy="2857500"/>
          </a:xfrm>
        </p:grpSpPr>
        <p:sp>
          <p:nvSpPr>
            <p:cNvPr id="453" name="Google Shape;453;p6"/>
            <p:cNvSpPr/>
            <p:nvPr/>
          </p:nvSpPr>
          <p:spPr>
            <a:xfrm>
              <a:off x="762000" y="1905000"/>
              <a:ext cx="2476500" cy="2857500"/>
            </a:xfrm>
            <a:prstGeom prst="roundRect">
              <a:avLst>
                <a:gd name="adj" fmla="val 5769"/>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6"/>
            <p:cNvSpPr txBox="1"/>
            <p:nvPr/>
          </p:nvSpPr>
          <p:spPr>
            <a:xfrm>
              <a:off x="952500" y="2667000"/>
              <a:ext cx="2095500" cy="1714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① 現場の暑さを</a:t>
              </a:r>
              <a:br>
                <a:rPr lang="ja-JP" sz="1800" b="1" i="0" u="none" strike="noStrike" cap="none">
                  <a:solidFill>
                    <a:srgbClr val="003366"/>
                  </a:solidFill>
                  <a:latin typeface="Noto Sans JP"/>
                  <a:ea typeface="Noto Sans JP"/>
                  <a:cs typeface="Noto Sans JP"/>
                  <a:sym typeface="Noto Sans JP"/>
                </a:rPr>
              </a:br>
              <a:r>
                <a:rPr lang="ja-JP" sz="1800" b="1" i="0" u="none" strike="noStrike" cap="none">
                  <a:solidFill>
                    <a:srgbClr val="003366"/>
                  </a:solidFill>
                  <a:latin typeface="Noto Sans JP"/>
                  <a:ea typeface="Noto Sans JP"/>
                  <a:cs typeface="Noto Sans JP"/>
                  <a:sym typeface="Noto Sans JP"/>
                </a:rPr>
                <a:t>「知る」</a:t>
              </a:r>
              <a:endParaRPr sz="18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1125"/>
                </a:spcBef>
                <a:spcAft>
                  <a:spcPts val="0"/>
                </a:spcAft>
                <a:buClr>
                  <a:srgbClr val="000000"/>
                </a:buClr>
                <a:buSzPts val="1200"/>
                <a:buFont typeface="Arial"/>
                <a:buNone/>
              </a:pPr>
              <a:r>
                <a:rPr lang="ja-JP" sz="1200" b="0" i="0" u="none" strike="noStrike" cap="none">
                  <a:solidFill>
                    <a:srgbClr val="64748B"/>
                  </a:solidFill>
                  <a:latin typeface="Noto Sans JP"/>
                  <a:ea typeface="Noto Sans JP"/>
                  <a:cs typeface="Noto Sans JP"/>
                  <a:sym typeface="Noto Sans JP"/>
                </a:rPr>
                <a:t>WBGT計測など、現状把握がすべての基本です。</a:t>
              </a:r>
              <a:endParaRPr sz="1200" b="0" i="0" u="none" strike="noStrike" cap="none">
                <a:solidFill>
                  <a:srgbClr val="64748B"/>
                </a:solidFill>
                <a:latin typeface="Noto Sans JP"/>
                <a:ea typeface="Noto Sans JP"/>
                <a:cs typeface="Noto Sans JP"/>
                <a:sym typeface="Noto Sans JP"/>
              </a:endParaRPr>
            </a:p>
          </p:txBody>
        </p:sp>
      </p:grpSp>
      <p:grpSp>
        <p:nvGrpSpPr>
          <p:cNvPr id="455" name="Google Shape;455;p6"/>
          <p:cNvGrpSpPr/>
          <p:nvPr/>
        </p:nvGrpSpPr>
        <p:grpSpPr>
          <a:xfrm>
            <a:off x="3486150" y="1905000"/>
            <a:ext cx="2476500" cy="2857500"/>
            <a:chOff x="3486150" y="1905000"/>
            <a:chExt cx="2476500" cy="2857500"/>
          </a:xfrm>
        </p:grpSpPr>
        <p:sp>
          <p:nvSpPr>
            <p:cNvPr id="456" name="Google Shape;456;p6"/>
            <p:cNvSpPr/>
            <p:nvPr/>
          </p:nvSpPr>
          <p:spPr>
            <a:xfrm>
              <a:off x="3486150" y="1905000"/>
              <a:ext cx="2476500" cy="2857500"/>
            </a:xfrm>
            <a:prstGeom prst="roundRect">
              <a:avLst>
                <a:gd name="adj" fmla="val 5769"/>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6"/>
            <p:cNvSpPr txBox="1"/>
            <p:nvPr/>
          </p:nvSpPr>
          <p:spPr>
            <a:xfrm>
              <a:off x="3676650" y="2667000"/>
              <a:ext cx="2095500" cy="1714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② 「体内」から</a:t>
              </a:r>
              <a:br>
                <a:rPr lang="ja-JP" sz="1800" b="1" i="0" u="none" strike="noStrike" cap="none">
                  <a:solidFill>
                    <a:srgbClr val="003366"/>
                  </a:solidFill>
                  <a:latin typeface="Noto Sans JP"/>
                  <a:ea typeface="Noto Sans JP"/>
                  <a:cs typeface="Noto Sans JP"/>
                  <a:sym typeface="Noto Sans JP"/>
                </a:rPr>
              </a:br>
              <a:r>
                <a:rPr lang="ja-JP" sz="1800" b="1" i="0" u="none" strike="noStrike" cap="none">
                  <a:solidFill>
                    <a:srgbClr val="003366"/>
                  </a:solidFill>
                  <a:latin typeface="Noto Sans JP"/>
                  <a:ea typeface="Noto Sans JP"/>
                  <a:cs typeface="Noto Sans JP"/>
                  <a:sym typeface="Noto Sans JP"/>
                </a:rPr>
                <a:t>冷やす・補給する</a:t>
              </a:r>
              <a:endParaRPr sz="18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1125"/>
                </a:spcBef>
                <a:spcAft>
                  <a:spcPts val="0"/>
                </a:spcAft>
                <a:buClr>
                  <a:srgbClr val="000000"/>
                </a:buClr>
                <a:buSzPts val="1200"/>
                <a:buFont typeface="Arial"/>
                <a:buNone/>
              </a:pPr>
              <a:r>
                <a:rPr lang="ja-JP" sz="1200" b="0" i="0" u="none" strike="noStrike" cap="none">
                  <a:solidFill>
                    <a:srgbClr val="64748B"/>
                  </a:solidFill>
                  <a:latin typeface="Noto Sans JP"/>
                  <a:ea typeface="Noto Sans JP"/>
                  <a:cs typeface="Noto Sans JP"/>
                  <a:sym typeface="Noto Sans JP"/>
                </a:rPr>
                <a:t>深部体温を下げ、失われた　水分と塩分を補給します。</a:t>
              </a:r>
              <a:endParaRPr sz="1200" b="0" i="0" u="none" strike="noStrike" cap="none">
                <a:solidFill>
                  <a:srgbClr val="64748B"/>
                </a:solidFill>
                <a:latin typeface="Noto Sans JP"/>
                <a:ea typeface="Noto Sans JP"/>
                <a:cs typeface="Noto Sans JP"/>
                <a:sym typeface="Noto Sans JP"/>
              </a:endParaRPr>
            </a:p>
          </p:txBody>
        </p:sp>
      </p:grpSp>
      <p:grpSp>
        <p:nvGrpSpPr>
          <p:cNvPr id="458" name="Google Shape;458;p6"/>
          <p:cNvGrpSpPr/>
          <p:nvPr/>
        </p:nvGrpSpPr>
        <p:grpSpPr>
          <a:xfrm>
            <a:off x="6210300" y="1905000"/>
            <a:ext cx="2476500" cy="2857500"/>
            <a:chOff x="6210300" y="1905000"/>
            <a:chExt cx="2476500" cy="2857500"/>
          </a:xfrm>
        </p:grpSpPr>
        <p:sp>
          <p:nvSpPr>
            <p:cNvPr id="459" name="Google Shape;459;p6"/>
            <p:cNvSpPr/>
            <p:nvPr/>
          </p:nvSpPr>
          <p:spPr>
            <a:xfrm>
              <a:off x="6210300" y="1905000"/>
              <a:ext cx="2476500" cy="2857500"/>
            </a:xfrm>
            <a:prstGeom prst="roundRect">
              <a:avLst>
                <a:gd name="adj" fmla="val 5769"/>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
            <p:cNvSpPr txBox="1"/>
            <p:nvPr/>
          </p:nvSpPr>
          <p:spPr>
            <a:xfrm>
              <a:off x="6400800" y="2667000"/>
              <a:ext cx="2095500" cy="1714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③ 「体外」から</a:t>
              </a:r>
              <a:br>
                <a:rPr lang="ja-JP" sz="1800" b="1" i="0" u="none" strike="noStrike" cap="none">
                  <a:solidFill>
                    <a:srgbClr val="003366"/>
                  </a:solidFill>
                  <a:latin typeface="Noto Sans JP"/>
                  <a:ea typeface="Noto Sans JP"/>
                  <a:cs typeface="Noto Sans JP"/>
                  <a:sym typeface="Noto Sans JP"/>
                </a:rPr>
              </a:br>
              <a:r>
                <a:rPr lang="ja-JP" sz="1800" b="1" i="0" u="none" strike="noStrike" cap="none">
                  <a:solidFill>
                    <a:srgbClr val="003366"/>
                  </a:solidFill>
                  <a:latin typeface="Noto Sans JP"/>
                  <a:ea typeface="Noto Sans JP"/>
                  <a:cs typeface="Noto Sans JP"/>
                  <a:sym typeface="Noto Sans JP"/>
                </a:rPr>
                <a:t>直接冷やす・守る</a:t>
              </a:r>
              <a:endParaRPr sz="18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1125"/>
                </a:spcBef>
                <a:spcAft>
                  <a:spcPts val="0"/>
                </a:spcAft>
                <a:buClr>
                  <a:srgbClr val="000000"/>
                </a:buClr>
                <a:buSzPts val="1200"/>
                <a:buFont typeface="Arial"/>
                <a:buNone/>
              </a:pPr>
              <a:r>
                <a:rPr lang="ja-JP" sz="1200" b="0" i="0" u="none" strike="noStrike" cap="none">
                  <a:solidFill>
                    <a:srgbClr val="64748B"/>
                  </a:solidFill>
                  <a:latin typeface="Noto Sans JP"/>
                  <a:ea typeface="Noto Sans JP"/>
                  <a:cs typeface="Noto Sans JP"/>
                  <a:sym typeface="Noto Sans JP"/>
                </a:rPr>
                <a:t>冷却ベストやファン付き　　ウェアで体表温度を制御。</a:t>
              </a:r>
              <a:endParaRPr/>
            </a:p>
          </p:txBody>
        </p:sp>
      </p:grpSp>
      <p:grpSp>
        <p:nvGrpSpPr>
          <p:cNvPr id="461" name="Google Shape;461;p6"/>
          <p:cNvGrpSpPr/>
          <p:nvPr/>
        </p:nvGrpSpPr>
        <p:grpSpPr>
          <a:xfrm>
            <a:off x="8953500" y="1905000"/>
            <a:ext cx="2476500" cy="2857500"/>
            <a:chOff x="8953500" y="1905000"/>
            <a:chExt cx="2476500" cy="2857500"/>
          </a:xfrm>
        </p:grpSpPr>
        <p:sp>
          <p:nvSpPr>
            <p:cNvPr id="462" name="Google Shape;462;p6"/>
            <p:cNvSpPr/>
            <p:nvPr/>
          </p:nvSpPr>
          <p:spPr>
            <a:xfrm>
              <a:off x="8953500" y="1905000"/>
              <a:ext cx="2476500" cy="2857500"/>
            </a:xfrm>
            <a:prstGeom prst="roundRect">
              <a:avLst>
                <a:gd name="adj" fmla="val 5769"/>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6"/>
            <p:cNvSpPr txBox="1"/>
            <p:nvPr/>
          </p:nvSpPr>
          <p:spPr>
            <a:xfrm>
              <a:off x="9144000" y="2667000"/>
              <a:ext cx="2095500" cy="1714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03366"/>
                  </a:solidFill>
                  <a:latin typeface="Noto Sans JP"/>
                  <a:ea typeface="Noto Sans JP"/>
                  <a:cs typeface="Noto Sans JP"/>
                  <a:sym typeface="Noto Sans JP"/>
                </a:rPr>
                <a:t>④ 快適な</a:t>
              </a:r>
              <a:br>
                <a:rPr lang="ja-JP" sz="1800" b="1" i="0" u="none" strike="noStrike" cap="none">
                  <a:solidFill>
                    <a:srgbClr val="003366"/>
                  </a:solidFill>
                  <a:latin typeface="Noto Sans JP"/>
                  <a:ea typeface="Noto Sans JP"/>
                  <a:cs typeface="Noto Sans JP"/>
                  <a:sym typeface="Noto Sans JP"/>
                </a:rPr>
              </a:br>
              <a:r>
                <a:rPr lang="ja-JP" sz="1800" b="1" i="0" u="none" strike="noStrike" cap="none">
                  <a:solidFill>
                    <a:srgbClr val="003366"/>
                  </a:solidFill>
                  <a:latin typeface="Noto Sans JP"/>
                  <a:ea typeface="Noto Sans JP"/>
                  <a:cs typeface="Noto Sans JP"/>
                  <a:sym typeface="Noto Sans JP"/>
                </a:rPr>
                <a:t>「休憩環境」を作る</a:t>
              </a:r>
              <a:endParaRPr sz="1800" b="1" i="0" u="none" strike="noStrike" cap="none">
                <a:solidFill>
                  <a:srgbClr val="003366"/>
                </a:solidFill>
                <a:latin typeface="Noto Sans JP"/>
                <a:ea typeface="Noto Sans JP"/>
                <a:cs typeface="Noto Sans JP"/>
                <a:sym typeface="Noto Sans JP"/>
              </a:endParaRPr>
            </a:p>
            <a:p>
              <a:pPr marL="0" marR="0" lvl="0" indent="0" algn="ctr" rtl="0">
                <a:lnSpc>
                  <a:spcPct val="100000"/>
                </a:lnSpc>
                <a:spcBef>
                  <a:spcPts val="1125"/>
                </a:spcBef>
                <a:spcAft>
                  <a:spcPts val="0"/>
                </a:spcAft>
                <a:buClr>
                  <a:srgbClr val="000000"/>
                </a:buClr>
                <a:buSzPts val="1200"/>
                <a:buFont typeface="Arial"/>
                <a:buNone/>
              </a:pPr>
              <a:r>
                <a:rPr lang="ja-JP" sz="1200" b="0" i="0" u="none" strike="noStrike" cap="none">
                  <a:solidFill>
                    <a:srgbClr val="64748B"/>
                  </a:solidFill>
                  <a:latin typeface="Noto Sans JP"/>
                  <a:ea typeface="Noto Sans JP"/>
                  <a:cs typeface="Noto Sans JP"/>
                  <a:sym typeface="Noto Sans JP"/>
                </a:rPr>
                <a:t>体を効率的に休ませるための環境整備を。</a:t>
              </a:r>
              <a:endParaRPr sz="1200" b="0" i="0" u="none" strike="noStrike" cap="none">
                <a:solidFill>
                  <a:srgbClr val="64748B"/>
                </a:solidFill>
                <a:latin typeface="Noto Sans JP"/>
                <a:ea typeface="Noto Sans JP"/>
                <a:cs typeface="Noto Sans JP"/>
                <a:sym typeface="Noto Sans JP"/>
              </a:endParaRPr>
            </a:p>
          </p:txBody>
        </p:sp>
      </p:grpSp>
      <p:grpSp>
        <p:nvGrpSpPr>
          <p:cNvPr id="464" name="Google Shape;464;p6"/>
          <p:cNvGrpSpPr/>
          <p:nvPr/>
        </p:nvGrpSpPr>
        <p:grpSpPr>
          <a:xfrm>
            <a:off x="762000" y="5143500"/>
            <a:ext cx="10668000" cy="952500"/>
            <a:chOff x="762000" y="5143500"/>
            <a:chExt cx="10668000" cy="952500"/>
          </a:xfrm>
        </p:grpSpPr>
        <p:sp>
          <p:nvSpPr>
            <p:cNvPr id="465" name="Google Shape;465;p6"/>
            <p:cNvSpPr/>
            <p:nvPr/>
          </p:nvSpPr>
          <p:spPr>
            <a:xfrm>
              <a:off x="762000" y="5143500"/>
              <a:ext cx="10668000" cy="952500"/>
            </a:xfrm>
            <a:prstGeom prst="roundRect">
              <a:avLst>
                <a:gd name="adj" fmla="val 10000"/>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6"/>
            <p:cNvSpPr txBox="1"/>
            <p:nvPr/>
          </p:nvSpPr>
          <p:spPr>
            <a:xfrm>
              <a:off x="1047750" y="5143500"/>
              <a:ext cx="10096500" cy="952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369A1"/>
                  </a:solidFill>
                  <a:latin typeface="Noto Sans JP"/>
                  <a:ea typeface="Noto Sans JP"/>
                  <a:cs typeface="Noto Sans JP"/>
                  <a:sym typeface="Noto Sans JP"/>
                </a:rPr>
                <a:t>次ページから、現場で役立つ具体的な対策アイテムを紹介します。</a:t>
              </a:r>
              <a:endParaRPr sz="2000" b="1" i="0" u="none" strike="noStrike" cap="none">
                <a:solidFill>
                  <a:srgbClr val="0369A1"/>
                </a:solidFill>
                <a:latin typeface="Noto Sans JP"/>
                <a:ea typeface="Noto Sans JP"/>
                <a:cs typeface="Noto Sans JP"/>
                <a:sym typeface="Noto Sans JP"/>
              </a:endParaRPr>
            </a:p>
          </p:txBody>
        </p:sp>
      </p:grpSp>
      <p:sp>
        <p:nvSpPr>
          <p:cNvPr id="467" name="Google Shape;467;p6"/>
          <p:cNvSpPr/>
          <p:nvPr/>
        </p:nvSpPr>
        <p:spPr>
          <a:xfrm>
            <a:off x="762000" y="6477000"/>
            <a:ext cx="10668000" cy="9600"/>
          </a:xfrm>
          <a:prstGeom prst="rect">
            <a:avLst/>
          </a:prstGeom>
          <a:solidFill>
            <a:srgbClr val="DDDDD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8" name="Google Shape;468;p6"/>
          <p:cNvPicPr preferRelativeResize="0"/>
          <p:nvPr/>
        </p:nvPicPr>
        <p:blipFill rotWithShape="1">
          <a:blip r:embed="rId4">
            <a:alphaModFix/>
          </a:blip>
          <a:srcRect/>
          <a:stretch/>
        </p:blipFill>
        <p:spPr>
          <a:xfrm>
            <a:off x="1761662" y="2108116"/>
            <a:ext cx="477176" cy="477176"/>
          </a:xfrm>
          <a:prstGeom prst="rect">
            <a:avLst/>
          </a:prstGeom>
          <a:noFill/>
          <a:ln>
            <a:noFill/>
          </a:ln>
        </p:spPr>
      </p:pic>
      <p:pic>
        <p:nvPicPr>
          <p:cNvPr id="469" name="Google Shape;469;p6"/>
          <p:cNvPicPr preferRelativeResize="0"/>
          <p:nvPr/>
        </p:nvPicPr>
        <p:blipFill rotWithShape="1">
          <a:blip r:embed="rId5">
            <a:alphaModFix/>
          </a:blip>
          <a:srcRect/>
          <a:stretch/>
        </p:blipFill>
        <p:spPr>
          <a:xfrm>
            <a:off x="4510585" y="2142236"/>
            <a:ext cx="424595" cy="443056"/>
          </a:xfrm>
          <a:prstGeom prst="rect">
            <a:avLst/>
          </a:prstGeom>
          <a:noFill/>
          <a:ln>
            <a:noFill/>
          </a:ln>
        </p:spPr>
      </p:pic>
      <p:pic>
        <p:nvPicPr>
          <p:cNvPr id="470" name="Google Shape;470;p6"/>
          <p:cNvPicPr preferRelativeResize="0"/>
          <p:nvPr/>
        </p:nvPicPr>
        <p:blipFill rotWithShape="1">
          <a:blip r:embed="rId6">
            <a:alphaModFix/>
          </a:blip>
          <a:srcRect/>
          <a:stretch/>
        </p:blipFill>
        <p:spPr>
          <a:xfrm>
            <a:off x="7139102" y="2128217"/>
            <a:ext cx="496820" cy="457075"/>
          </a:xfrm>
          <a:prstGeom prst="rect">
            <a:avLst/>
          </a:prstGeom>
          <a:noFill/>
          <a:ln>
            <a:noFill/>
          </a:ln>
        </p:spPr>
      </p:pic>
      <p:pic>
        <p:nvPicPr>
          <p:cNvPr id="471" name="Google Shape;471;p6"/>
          <p:cNvPicPr preferRelativeResize="0"/>
          <p:nvPr/>
        </p:nvPicPr>
        <p:blipFill rotWithShape="1">
          <a:blip r:embed="rId7">
            <a:alphaModFix/>
          </a:blip>
          <a:srcRect/>
          <a:stretch/>
        </p:blipFill>
        <p:spPr>
          <a:xfrm>
            <a:off x="9920848" y="2128217"/>
            <a:ext cx="541803" cy="3900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grpSp>
        <p:nvGrpSpPr>
          <p:cNvPr id="476" name="Google Shape;476;p7"/>
          <p:cNvGrpSpPr/>
          <p:nvPr/>
        </p:nvGrpSpPr>
        <p:grpSpPr>
          <a:xfrm>
            <a:off x="0" y="0"/>
            <a:ext cx="12192000" cy="190575"/>
            <a:chOff x="0" y="0"/>
            <a:chExt cx="12192000" cy="190575"/>
          </a:xfrm>
        </p:grpSpPr>
        <p:sp>
          <p:nvSpPr>
            <p:cNvPr id="477" name="Google Shape;477;p7"/>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9" name="Google Shape;479;p7"/>
          <p:cNvSpPr/>
          <p:nvPr/>
        </p:nvSpPr>
        <p:spPr>
          <a:xfrm>
            <a:off x="762000" y="465236"/>
            <a:ext cx="10668000" cy="307777"/>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0" i="0" u="none" strike="noStrike" cap="none">
                <a:solidFill>
                  <a:srgbClr val="64748B"/>
                </a:solidFill>
                <a:latin typeface="Noto Sans JP"/>
                <a:ea typeface="Noto Sans JP"/>
                <a:cs typeface="Noto Sans JP"/>
                <a:sym typeface="Noto Sans JP"/>
              </a:rPr>
              <a:t>【第2部：現場の環境を知り、体調を管理する】</a:t>
            </a:r>
            <a:endParaRPr sz="2000" b="0" i="0" u="none" strike="noStrike" cap="none">
              <a:solidFill>
                <a:srgbClr val="64748B"/>
              </a:solidFill>
              <a:latin typeface="Noto Sans JP"/>
              <a:ea typeface="Noto Sans JP"/>
              <a:cs typeface="Noto Sans JP"/>
              <a:sym typeface="Noto Sans JP"/>
            </a:endParaRPr>
          </a:p>
        </p:txBody>
      </p:sp>
      <p:sp>
        <p:nvSpPr>
          <p:cNvPr id="480" name="Google Shape;480;p7"/>
          <p:cNvSpPr txBox="1"/>
          <p:nvPr/>
        </p:nvSpPr>
        <p:spPr>
          <a:xfrm>
            <a:off x="762000" y="918809"/>
            <a:ext cx="10668000" cy="4926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今の現場、どれくらい危険？「WBGT」を測ろう</a:t>
            </a:r>
            <a:endParaRPr sz="3200" b="1" i="0" u="none" strike="noStrike" cap="none">
              <a:solidFill>
                <a:srgbClr val="003366"/>
              </a:solidFill>
              <a:latin typeface="Noto Sans JP"/>
              <a:ea typeface="Noto Sans JP"/>
              <a:cs typeface="Noto Sans JP"/>
              <a:sym typeface="Noto Sans JP"/>
            </a:endParaRPr>
          </a:p>
        </p:txBody>
      </p:sp>
      <p:sp>
        <p:nvSpPr>
          <p:cNvPr id="481" name="Google Shape;481;p7"/>
          <p:cNvSpPr/>
          <p:nvPr/>
        </p:nvSpPr>
        <p:spPr>
          <a:xfrm>
            <a:off x="762000" y="1619250"/>
            <a:ext cx="10668000" cy="3238500"/>
          </a:xfrm>
          <a:prstGeom prst="roundRect">
            <a:avLst>
              <a:gd name="adj" fmla="val 4411"/>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 name="Google Shape;482;p7"/>
          <p:cNvPicPr preferRelativeResize="0"/>
          <p:nvPr/>
        </p:nvPicPr>
        <p:blipFill rotWithShape="1">
          <a:blip r:embed="rId4">
            <a:alphaModFix/>
          </a:blip>
          <a:srcRect t="2236" b="2226"/>
          <a:stretch/>
        </p:blipFill>
        <p:spPr>
          <a:xfrm>
            <a:off x="1143000" y="1905000"/>
            <a:ext cx="1714500" cy="2667000"/>
          </a:xfrm>
          <a:prstGeom prst="rect">
            <a:avLst/>
          </a:prstGeom>
          <a:noFill/>
          <a:ln>
            <a:noFill/>
          </a:ln>
        </p:spPr>
      </p:pic>
      <p:pic>
        <p:nvPicPr>
          <p:cNvPr id="483" name="Google Shape;483;p7"/>
          <p:cNvPicPr preferRelativeResize="0"/>
          <p:nvPr/>
        </p:nvPicPr>
        <p:blipFill rotWithShape="1">
          <a:blip r:embed="rId5">
            <a:alphaModFix/>
          </a:blip>
          <a:srcRect t="-550" b="550"/>
          <a:stretch/>
        </p:blipFill>
        <p:spPr>
          <a:xfrm>
            <a:off x="3238500" y="1809750"/>
            <a:ext cx="7429500" cy="2826600"/>
          </a:xfrm>
          <a:prstGeom prst="rect">
            <a:avLst/>
          </a:prstGeom>
          <a:noFill/>
          <a:ln>
            <a:noFill/>
          </a:ln>
        </p:spPr>
      </p:pic>
      <p:sp>
        <p:nvSpPr>
          <p:cNvPr id="484" name="Google Shape;484;p7"/>
          <p:cNvSpPr/>
          <p:nvPr/>
        </p:nvSpPr>
        <p:spPr>
          <a:xfrm>
            <a:off x="762000" y="5143500"/>
            <a:ext cx="10668000" cy="1143000"/>
          </a:xfrm>
          <a:prstGeom prst="roundRect">
            <a:avLst>
              <a:gd name="adj" fmla="val 8333"/>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
          <p:cNvSpPr txBox="1"/>
          <p:nvPr/>
        </p:nvSpPr>
        <p:spPr>
          <a:xfrm>
            <a:off x="1047750" y="5382054"/>
            <a:ext cx="10096500" cy="602100"/>
          </a:xfrm>
          <a:prstGeom prst="rect">
            <a:avLst/>
          </a:prstGeom>
          <a:solidFill>
            <a:srgbClr val="000000">
              <a:alpha val="0"/>
            </a:srgb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気温だけでなく、湿度や輻射熱も考慮した「WBGT」を把握することが基本です。</a:t>
            </a:r>
            <a:endParaRPr sz="1800" b="1" i="0" u="none" strike="noStrike" cap="none">
              <a:solidFill>
                <a:srgbClr val="0369A1"/>
              </a:solidFill>
              <a:latin typeface="Noto Sans JP"/>
              <a:ea typeface="Noto Sans JP"/>
              <a:cs typeface="Noto Sans JP"/>
              <a:sym typeface="Noto Sans JP"/>
            </a:endParaRPr>
          </a:p>
          <a:p>
            <a:pPr marL="0" marR="0" lvl="0" indent="0" algn="ctr" rtl="0">
              <a:lnSpc>
                <a:spcPct val="100000"/>
              </a:lnSpc>
              <a:spcBef>
                <a:spcPts val="375"/>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直射日光下でも正確に測れる黒球式を現場に備え、アラームが鳴ったら必ず休憩を取りましょう。</a:t>
            </a:r>
            <a:endParaRPr sz="1800" b="1" i="0" u="none" strike="noStrike" cap="none">
              <a:solidFill>
                <a:srgbClr val="0369A1"/>
              </a:solidFill>
              <a:latin typeface="Noto Sans JP"/>
              <a:ea typeface="Noto Sans JP"/>
              <a:cs typeface="Noto Sans JP"/>
              <a:sym typeface="Noto Sans JP"/>
            </a:endParaRPr>
          </a:p>
        </p:txBody>
      </p:sp>
      <p:sp>
        <p:nvSpPr>
          <p:cNvPr id="486" name="Google Shape;486;p7"/>
          <p:cNvSpPr/>
          <p:nvPr/>
        </p:nvSpPr>
        <p:spPr>
          <a:xfrm>
            <a:off x="762000" y="6477000"/>
            <a:ext cx="10668000" cy="9600"/>
          </a:xfrm>
          <a:prstGeom prst="rect">
            <a:avLst/>
          </a:prstGeom>
          <a:solidFill>
            <a:srgbClr val="DDDDDD"/>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
          <p:cNvSpPr/>
          <p:nvPr/>
        </p:nvSpPr>
        <p:spPr>
          <a:xfrm>
            <a:off x="3238500" y="4408227"/>
            <a:ext cx="1572336" cy="22812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1"/>
        <p:cNvGrpSpPr/>
        <p:nvPr/>
      </p:nvGrpSpPr>
      <p:grpSpPr>
        <a:xfrm>
          <a:off x="0" y="0"/>
          <a:ext cx="0" cy="0"/>
          <a:chOff x="0" y="0"/>
          <a:chExt cx="0" cy="0"/>
        </a:xfrm>
      </p:grpSpPr>
      <p:pic>
        <p:nvPicPr>
          <p:cNvPr id="492" name="Google Shape;492;p8"/>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493" name="Google Shape;493;p8"/>
          <p:cNvGrpSpPr/>
          <p:nvPr/>
        </p:nvGrpSpPr>
        <p:grpSpPr>
          <a:xfrm>
            <a:off x="0" y="0"/>
            <a:ext cx="12192000" cy="1047750"/>
            <a:chOff x="0" y="0"/>
            <a:chExt cx="12192000" cy="1047750"/>
          </a:xfrm>
        </p:grpSpPr>
        <p:sp>
          <p:nvSpPr>
            <p:cNvPr id="494" name="Google Shape;494;p8"/>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8"/>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8"/>
            <p:cNvSpPr txBox="1"/>
            <p:nvPr/>
          </p:nvSpPr>
          <p:spPr>
            <a:xfrm>
              <a:off x="762000" y="476250"/>
              <a:ext cx="10668000" cy="571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現場全体の意識を高める「見える化」</a:t>
              </a:r>
              <a:endParaRPr sz="3200" b="1" i="0" u="none" strike="noStrike" cap="none">
                <a:solidFill>
                  <a:srgbClr val="003366"/>
                </a:solidFill>
                <a:latin typeface="Noto Sans JP"/>
                <a:ea typeface="Noto Sans JP"/>
                <a:cs typeface="Noto Sans JP"/>
                <a:sym typeface="Noto Sans JP"/>
              </a:endParaRPr>
            </a:p>
          </p:txBody>
        </p:sp>
      </p:grpSp>
      <p:sp>
        <p:nvSpPr>
          <p:cNvPr id="497" name="Google Shape;497;p8"/>
          <p:cNvSpPr/>
          <p:nvPr/>
        </p:nvSpPr>
        <p:spPr>
          <a:xfrm>
            <a:off x="762000" y="1333500"/>
            <a:ext cx="10668000" cy="3810000"/>
          </a:xfrm>
          <a:prstGeom prst="roundRect">
            <a:avLst>
              <a:gd name="adj" fmla="val 3750"/>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8"/>
          <p:cNvPicPr preferRelativeResize="0"/>
          <p:nvPr/>
        </p:nvPicPr>
        <p:blipFill rotWithShape="1">
          <a:blip r:embed="rId4">
            <a:alphaModFix/>
          </a:blip>
          <a:srcRect t="-2" b="-215"/>
          <a:stretch/>
        </p:blipFill>
        <p:spPr>
          <a:xfrm>
            <a:off x="1046613" y="1424342"/>
            <a:ext cx="2002525" cy="3628315"/>
          </a:xfrm>
          <a:prstGeom prst="roundRect">
            <a:avLst>
              <a:gd name="adj" fmla="val 4545"/>
            </a:avLst>
          </a:prstGeom>
          <a:noFill/>
          <a:ln>
            <a:noFill/>
          </a:ln>
        </p:spPr>
      </p:pic>
      <p:pic>
        <p:nvPicPr>
          <p:cNvPr id="499" name="Google Shape;499;p8"/>
          <p:cNvPicPr preferRelativeResize="0"/>
          <p:nvPr/>
        </p:nvPicPr>
        <p:blipFill rotWithShape="1">
          <a:blip r:embed="rId5" cstate="screen">
            <a:alphaModFix/>
            <a:extLst>
              <a:ext uri="{28A0092B-C50C-407E-A947-70E740481C1C}">
                <a14:useLocalDpi xmlns:a14="http://schemas.microsoft.com/office/drawing/2010/main"/>
              </a:ext>
            </a:extLst>
          </a:blip>
          <a:srcRect l="671" r="661"/>
          <a:stretch/>
        </p:blipFill>
        <p:spPr>
          <a:xfrm>
            <a:off x="3333751" y="1619250"/>
            <a:ext cx="2381400" cy="3238500"/>
          </a:xfrm>
          <a:prstGeom prst="roundRect">
            <a:avLst>
              <a:gd name="adj" fmla="val 4000"/>
            </a:avLst>
          </a:prstGeom>
          <a:noFill/>
          <a:ln>
            <a:noFill/>
          </a:ln>
        </p:spPr>
      </p:pic>
      <p:pic>
        <p:nvPicPr>
          <p:cNvPr id="500" name="Google Shape;500;p8"/>
          <p:cNvPicPr preferRelativeResize="0"/>
          <p:nvPr/>
        </p:nvPicPr>
        <p:blipFill rotWithShape="1">
          <a:blip r:embed="rId6">
            <a:alphaModFix/>
          </a:blip>
          <a:srcRect t="3410" b="3419"/>
          <a:stretch/>
        </p:blipFill>
        <p:spPr>
          <a:xfrm>
            <a:off x="6096000" y="1619250"/>
            <a:ext cx="2190900" cy="3238500"/>
          </a:xfrm>
          <a:prstGeom prst="roundRect">
            <a:avLst>
              <a:gd name="adj" fmla="val 4347"/>
            </a:avLst>
          </a:prstGeom>
          <a:noFill/>
          <a:ln>
            <a:noFill/>
          </a:ln>
        </p:spPr>
      </p:pic>
      <p:pic>
        <p:nvPicPr>
          <p:cNvPr id="501" name="Google Shape;501;p8"/>
          <p:cNvPicPr preferRelativeResize="0"/>
          <p:nvPr/>
        </p:nvPicPr>
        <p:blipFill rotWithShape="1">
          <a:blip r:embed="rId7">
            <a:alphaModFix/>
          </a:blip>
          <a:srcRect l="2071" r="2061"/>
          <a:stretch/>
        </p:blipFill>
        <p:spPr>
          <a:xfrm>
            <a:off x="8572500" y="1619250"/>
            <a:ext cx="2381400" cy="3238500"/>
          </a:xfrm>
          <a:prstGeom prst="roundRect">
            <a:avLst>
              <a:gd name="adj" fmla="val 4000"/>
            </a:avLst>
          </a:prstGeom>
          <a:noFill/>
          <a:ln>
            <a:noFill/>
          </a:ln>
        </p:spPr>
      </p:pic>
      <p:grpSp>
        <p:nvGrpSpPr>
          <p:cNvPr id="502" name="Google Shape;502;p8"/>
          <p:cNvGrpSpPr/>
          <p:nvPr/>
        </p:nvGrpSpPr>
        <p:grpSpPr>
          <a:xfrm>
            <a:off x="762000" y="5334000"/>
            <a:ext cx="10668000" cy="952500"/>
            <a:chOff x="762000" y="5334000"/>
            <a:chExt cx="10668000" cy="952500"/>
          </a:xfrm>
        </p:grpSpPr>
        <p:sp>
          <p:nvSpPr>
            <p:cNvPr id="503" name="Google Shape;503;p8"/>
            <p:cNvSpPr/>
            <p:nvPr/>
          </p:nvSpPr>
          <p:spPr>
            <a:xfrm>
              <a:off x="762000" y="5334000"/>
              <a:ext cx="10668000" cy="952500"/>
            </a:xfrm>
            <a:prstGeom prst="roundRect">
              <a:avLst>
                <a:gd name="adj" fmla="val 10000"/>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8"/>
            <p:cNvSpPr txBox="1"/>
            <p:nvPr/>
          </p:nvSpPr>
          <p:spPr>
            <a:xfrm>
              <a:off x="1047750" y="5334000"/>
              <a:ext cx="10096500" cy="952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現場の入り口や休憩所に看板やシートを設置して、危険度を「見える化」。</a:t>
              </a:r>
              <a:endParaRPr sz="1800" b="1" i="0" u="none" strike="noStrike" cap="none">
                <a:solidFill>
                  <a:srgbClr val="0369A1"/>
                </a:solidFill>
                <a:latin typeface="Noto Sans JP"/>
                <a:ea typeface="Noto Sans JP"/>
                <a:cs typeface="Noto Sans JP"/>
                <a:sym typeface="Noto Sans JP"/>
              </a:endParaRPr>
            </a:p>
            <a:p>
              <a:pPr marL="0" marR="0" lvl="0" indent="0" algn="ctr" rtl="0">
                <a:lnSpc>
                  <a:spcPct val="100000"/>
                </a:lnSpc>
                <a:spcBef>
                  <a:spcPts val="375"/>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「今日は危険だから無理しないでおこう」という全員の声掛けにつなげましょう。</a:t>
              </a:r>
              <a:endParaRPr sz="1800" b="1" i="0" u="none" strike="noStrike" cap="none">
                <a:solidFill>
                  <a:srgbClr val="0369A1"/>
                </a:solidFill>
                <a:latin typeface="Noto Sans JP"/>
                <a:ea typeface="Noto Sans JP"/>
                <a:cs typeface="Noto Sans JP"/>
                <a:sym typeface="Noto Sans J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8"/>
        <p:cNvGrpSpPr/>
        <p:nvPr/>
      </p:nvGrpSpPr>
      <p:grpSpPr>
        <a:xfrm>
          <a:off x="0" y="0"/>
          <a:ext cx="0" cy="0"/>
          <a:chOff x="0" y="0"/>
          <a:chExt cx="0" cy="0"/>
        </a:xfrm>
      </p:grpSpPr>
      <p:grpSp>
        <p:nvGrpSpPr>
          <p:cNvPr id="509" name="Google Shape;509;p9"/>
          <p:cNvGrpSpPr/>
          <p:nvPr/>
        </p:nvGrpSpPr>
        <p:grpSpPr>
          <a:xfrm>
            <a:off x="0" y="0"/>
            <a:ext cx="12192000" cy="1047750"/>
            <a:chOff x="0" y="0"/>
            <a:chExt cx="12192000" cy="1047750"/>
          </a:xfrm>
        </p:grpSpPr>
        <p:sp>
          <p:nvSpPr>
            <p:cNvPr id="510" name="Google Shape;510;p9"/>
            <p:cNvSpPr/>
            <p:nvPr/>
          </p:nvSpPr>
          <p:spPr>
            <a:xfrm>
              <a:off x="0" y="0"/>
              <a:ext cx="12192000" cy="142800"/>
            </a:xfrm>
            <a:prstGeom prst="rect">
              <a:avLst/>
            </a:prstGeom>
            <a:solidFill>
              <a:srgbClr val="00336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9"/>
            <p:cNvSpPr/>
            <p:nvPr/>
          </p:nvSpPr>
          <p:spPr>
            <a:xfrm>
              <a:off x="0" y="142875"/>
              <a:ext cx="12192000" cy="47700"/>
            </a:xfrm>
            <a:prstGeom prst="rect">
              <a:avLst/>
            </a:prstGeom>
            <a:solidFill>
              <a:srgbClr val="FFD7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9"/>
            <p:cNvSpPr txBox="1"/>
            <p:nvPr/>
          </p:nvSpPr>
          <p:spPr>
            <a:xfrm>
              <a:off x="762000" y="476250"/>
              <a:ext cx="10668000" cy="5715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ja-JP" sz="3200" b="1" i="0" u="none" strike="noStrike" cap="none">
                  <a:solidFill>
                    <a:srgbClr val="003366"/>
                  </a:solidFill>
                  <a:latin typeface="Noto Sans JP"/>
                  <a:ea typeface="Noto Sans JP"/>
                  <a:cs typeface="Noto Sans JP"/>
                  <a:sym typeface="Noto Sans JP"/>
                </a:rPr>
                <a:t>倒れる前に「デバイス」が教えてくれる</a:t>
              </a:r>
              <a:endParaRPr sz="3200" b="1" i="0" u="none" strike="noStrike" cap="none">
                <a:solidFill>
                  <a:srgbClr val="003366"/>
                </a:solidFill>
                <a:latin typeface="Noto Sans JP"/>
                <a:ea typeface="Noto Sans JP"/>
                <a:cs typeface="Noto Sans JP"/>
                <a:sym typeface="Noto Sans JP"/>
              </a:endParaRPr>
            </a:p>
          </p:txBody>
        </p:sp>
      </p:grpSp>
      <p:grpSp>
        <p:nvGrpSpPr>
          <p:cNvPr id="513" name="Google Shape;513;p9"/>
          <p:cNvGrpSpPr/>
          <p:nvPr/>
        </p:nvGrpSpPr>
        <p:grpSpPr>
          <a:xfrm>
            <a:off x="762000" y="1428750"/>
            <a:ext cx="10668000" cy="4000500"/>
            <a:chOff x="762000" y="1428750"/>
            <a:chExt cx="10668000" cy="4000500"/>
          </a:xfrm>
        </p:grpSpPr>
        <p:sp>
          <p:nvSpPr>
            <p:cNvPr id="514" name="Google Shape;514;p9"/>
            <p:cNvSpPr/>
            <p:nvPr/>
          </p:nvSpPr>
          <p:spPr>
            <a:xfrm>
              <a:off x="762000" y="1428750"/>
              <a:ext cx="10668000" cy="4000500"/>
            </a:xfrm>
            <a:prstGeom prst="roundRect">
              <a:avLst>
                <a:gd name="adj" fmla="val 3571"/>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5" name="Google Shape;515;p9"/>
            <p:cNvPicPr preferRelativeResize="0"/>
            <p:nvPr/>
          </p:nvPicPr>
          <p:blipFill rotWithShape="1">
            <a:blip r:embed="rId4">
              <a:alphaModFix/>
            </a:blip>
            <a:srcRect t="30" b="30"/>
            <a:stretch/>
          </p:blipFill>
          <p:spPr>
            <a:xfrm>
              <a:off x="6345325" y="1876425"/>
              <a:ext cx="4600500" cy="2819400"/>
            </a:xfrm>
            <a:prstGeom prst="rect">
              <a:avLst/>
            </a:prstGeom>
            <a:noFill/>
            <a:ln>
              <a:noFill/>
            </a:ln>
          </p:spPr>
        </p:pic>
        <p:grpSp>
          <p:nvGrpSpPr>
            <p:cNvPr id="516" name="Google Shape;516;p9"/>
            <p:cNvGrpSpPr/>
            <p:nvPr/>
          </p:nvGrpSpPr>
          <p:grpSpPr>
            <a:xfrm>
              <a:off x="1540900" y="1714500"/>
              <a:ext cx="4402463" cy="3429000"/>
              <a:chOff x="1540900" y="1714500"/>
              <a:chExt cx="4402463" cy="3429000"/>
            </a:xfrm>
          </p:grpSpPr>
          <p:pic>
            <p:nvPicPr>
              <p:cNvPr id="517" name="Google Shape;517;p9"/>
              <p:cNvPicPr preferRelativeResize="0"/>
              <p:nvPr/>
            </p:nvPicPr>
            <p:blipFill rotWithShape="1">
              <a:blip r:embed="rId5">
                <a:alphaModFix/>
              </a:blip>
              <a:srcRect t="6255" b="6255"/>
              <a:stretch/>
            </p:blipFill>
            <p:spPr>
              <a:xfrm>
                <a:off x="1540900" y="1714500"/>
                <a:ext cx="2095500" cy="3429000"/>
              </a:xfrm>
              <a:prstGeom prst="rect">
                <a:avLst/>
              </a:prstGeom>
              <a:noFill/>
              <a:ln>
                <a:noFill/>
              </a:ln>
            </p:spPr>
          </p:pic>
          <p:pic>
            <p:nvPicPr>
              <p:cNvPr id="518" name="Google Shape;518;p9"/>
              <p:cNvPicPr preferRelativeResize="0"/>
              <p:nvPr/>
            </p:nvPicPr>
            <p:blipFill rotWithShape="1">
              <a:blip r:embed="rId6" cstate="screen">
                <a:alphaModFix/>
                <a:extLst>
                  <a:ext uri="{28A0092B-C50C-407E-A947-70E740481C1C}">
                    <a14:useLocalDpi xmlns:a14="http://schemas.microsoft.com/office/drawing/2010/main"/>
                  </a:ext>
                </a:extLst>
              </a:blip>
              <a:srcRect t="456" b="446"/>
              <a:stretch/>
            </p:blipFill>
            <p:spPr>
              <a:xfrm>
                <a:off x="4038363" y="3619350"/>
                <a:ext cx="1905000" cy="1428900"/>
              </a:xfrm>
              <a:prstGeom prst="rect">
                <a:avLst/>
              </a:prstGeom>
              <a:noFill/>
              <a:ln>
                <a:noFill/>
              </a:ln>
            </p:spPr>
          </p:pic>
        </p:grpSp>
      </p:grpSp>
      <p:grpSp>
        <p:nvGrpSpPr>
          <p:cNvPr id="519" name="Google Shape;519;p9"/>
          <p:cNvGrpSpPr/>
          <p:nvPr/>
        </p:nvGrpSpPr>
        <p:grpSpPr>
          <a:xfrm>
            <a:off x="762000" y="5524500"/>
            <a:ext cx="10668000" cy="1047900"/>
            <a:chOff x="762000" y="5524500"/>
            <a:chExt cx="10668000" cy="1047900"/>
          </a:xfrm>
        </p:grpSpPr>
        <p:sp>
          <p:nvSpPr>
            <p:cNvPr id="520" name="Google Shape;520;p9"/>
            <p:cNvSpPr/>
            <p:nvPr/>
          </p:nvSpPr>
          <p:spPr>
            <a:xfrm>
              <a:off x="762000" y="5524500"/>
              <a:ext cx="10668000" cy="1047900"/>
            </a:xfrm>
            <a:prstGeom prst="roundRect">
              <a:avLst>
                <a:gd name="adj" fmla="val 9090"/>
              </a:avLst>
            </a:prstGeom>
            <a:solidFill>
              <a:srgbClr val="F0F9FF"/>
            </a:solidFill>
            <a:ln w="19050" cap="flat" cmpd="sng">
              <a:solidFill>
                <a:srgbClr val="0EA5E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9"/>
            <p:cNvSpPr txBox="1"/>
            <p:nvPr/>
          </p:nvSpPr>
          <p:spPr>
            <a:xfrm>
              <a:off x="1047750" y="5524500"/>
              <a:ext cx="10096500" cy="1047900"/>
            </a:xfrm>
            <a:prstGeom prst="rect">
              <a:avLst/>
            </a:prstGeom>
            <a:solidFill>
              <a:srgbClr val="000000">
                <a:alpha val="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作業に集中していると、自分の体調変化に気づきにくいもの。</a:t>
              </a:r>
              <a:endParaRPr sz="1800" b="1" i="0" u="none" strike="noStrike" cap="none">
                <a:solidFill>
                  <a:srgbClr val="0369A1"/>
                </a:solidFill>
                <a:latin typeface="Noto Sans JP"/>
                <a:ea typeface="Noto Sans JP"/>
                <a:cs typeface="Noto Sans JP"/>
                <a:sym typeface="Noto Sans JP"/>
              </a:endParaRPr>
            </a:p>
            <a:p>
              <a:pPr marL="0" marR="0" lvl="0" indent="0" algn="ctr" rtl="0">
                <a:lnSpc>
                  <a:spcPct val="100000"/>
                </a:lnSpc>
                <a:spcBef>
                  <a:spcPts val="375"/>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手首につけるだけで深部体温の上昇を検知し、音・光・振動で危険を知らせてくれる</a:t>
              </a:r>
              <a:endParaRPr sz="1800" b="1" i="0" u="none" strike="noStrike" cap="none">
                <a:solidFill>
                  <a:srgbClr val="0369A1"/>
                </a:solidFill>
                <a:latin typeface="Noto Sans JP"/>
                <a:ea typeface="Noto Sans JP"/>
                <a:cs typeface="Noto Sans JP"/>
                <a:sym typeface="Noto Sans JP"/>
              </a:endParaRPr>
            </a:p>
            <a:p>
              <a:pPr marL="0" marR="0" lvl="0" indent="0" algn="ctr" rtl="0">
                <a:lnSpc>
                  <a:spcPct val="100000"/>
                </a:lnSpc>
                <a:spcBef>
                  <a:spcPts val="375"/>
                </a:spcBef>
                <a:spcAft>
                  <a:spcPts val="0"/>
                </a:spcAft>
                <a:buClr>
                  <a:srgbClr val="000000"/>
                </a:buClr>
                <a:buSzPts val="1800"/>
                <a:buFont typeface="Arial"/>
                <a:buNone/>
              </a:pPr>
              <a:r>
                <a:rPr lang="ja-JP" sz="1800" b="1" i="0" u="none" strike="noStrike" cap="none">
                  <a:solidFill>
                    <a:srgbClr val="0369A1"/>
                  </a:solidFill>
                  <a:latin typeface="Noto Sans JP"/>
                  <a:ea typeface="Noto Sans JP"/>
                  <a:cs typeface="Noto Sans JP"/>
                  <a:sym typeface="Noto Sans JP"/>
                </a:rPr>
                <a:t>最新デバイスを導入して、徹底した自己管理を行いましょう。</a:t>
              </a:r>
              <a:endParaRPr sz="1800" b="1" i="0" u="none" strike="noStrike" cap="none">
                <a:solidFill>
                  <a:srgbClr val="0369A1"/>
                </a:solidFill>
                <a:latin typeface="Noto Sans JP"/>
                <a:ea typeface="Noto Sans JP"/>
                <a:cs typeface="Noto Sans JP"/>
                <a:sym typeface="Noto Sans JP"/>
              </a:endParaRPr>
            </a:p>
          </p:txBody>
        </p:sp>
      </p:grpSp>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3315</Words>
  <Application>Microsoft Office PowerPoint</Application>
  <PresentationFormat>ワイド画面</PresentationFormat>
  <Paragraphs>273</Paragraphs>
  <Slides>40</Slides>
  <Notes>40</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40</vt:i4>
      </vt:variant>
    </vt:vector>
  </HeadingPairs>
  <TitlesOfParts>
    <vt:vector size="43" baseType="lpstr">
      <vt:lpstr>Noto Sans JP</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エバー商会 株式会社</dc:creator>
  <cp:lastModifiedBy>miyuki</cp:lastModifiedBy>
  <cp:revision>1</cp:revision>
  <dcterms:created xsi:type="dcterms:W3CDTF">2026-04-08T02:49:37Z</dcterms:created>
  <dcterms:modified xsi:type="dcterms:W3CDTF">2026-05-28T02:52:00Z</dcterms:modified>
</cp:coreProperties>
</file>